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302" r:id="rId4"/>
    <p:sldId id="258" r:id="rId5"/>
    <p:sldId id="259" r:id="rId6"/>
    <p:sldId id="260" r:id="rId7"/>
    <p:sldId id="262" r:id="rId8"/>
    <p:sldId id="275" r:id="rId9"/>
    <p:sldId id="303" r:id="rId10"/>
    <p:sldId id="265" r:id="rId11"/>
    <p:sldId id="301" r:id="rId12"/>
    <p:sldId id="278" r:id="rId13"/>
    <p:sldId id="279" r:id="rId14"/>
    <p:sldId id="299" r:id="rId15"/>
    <p:sldId id="300" r:id="rId16"/>
    <p:sldId id="280" r:id="rId17"/>
    <p:sldId id="281" r:id="rId18"/>
    <p:sldId id="282" r:id="rId19"/>
    <p:sldId id="283" r:id="rId20"/>
    <p:sldId id="284" r:id="rId21"/>
    <p:sldId id="285" r:id="rId22"/>
    <p:sldId id="288" r:id="rId23"/>
    <p:sldId id="290" r:id="rId24"/>
    <p:sldId id="291" r:id="rId25"/>
    <p:sldId id="292" r:id="rId26"/>
    <p:sldId id="293" r:id="rId27"/>
    <p:sldId id="294" r:id="rId28"/>
    <p:sldId id="295" r:id="rId29"/>
    <p:sldId id="296" r:id="rId30"/>
    <p:sldId id="297" r:id="rId31"/>
    <p:sldId id="298" r:id="rId32"/>
    <p:sldId id="266" r:id="rId33"/>
    <p:sldId id="267" r:id="rId34"/>
  </p:sldIdLst>
  <p:sldSz cx="18288000" cy="10287000"/>
  <p:notesSz cx="6858000" cy="9144000"/>
  <p:embeddedFontLst>
    <p:embeddedFont>
      <p:font typeface="Khmer OS" panose="02000500000000020004" pitchFamily="2" charset="0"/>
      <p:regular r:id="rId35"/>
      <p:bold r:id="rId36"/>
      <p:italic r:id="rId37"/>
      <p:boldItalic r:id="rId38"/>
    </p:embeddedFont>
    <p:embeddedFont>
      <p:font typeface="Khmer OS Siemreap" panose="02000500000000020004" pitchFamily="2" charset="0"/>
      <p:regular r:id="rId39"/>
    </p:embeddedFont>
    <p:embeddedFont>
      <p:font typeface="Montserrat" panose="00000500000000000000" pitchFamily="2" charset="0"/>
      <p:regular r:id="rId40"/>
      <p:bold r:id="rId41"/>
      <p:italic r:id="rId42"/>
      <p:boldItalic r:id="rId43"/>
    </p:embeddedFont>
    <p:embeddedFont>
      <p:font typeface="Montserrat Bold" panose="00000800000000000000" charset="0"/>
      <p:regular r:id="rId44"/>
    </p:embeddedFont>
    <p:embeddedFont>
      <p:font typeface="Now Bold" panose="020B0604020202020204" charset="0"/>
      <p:regular r:id="rId45"/>
    </p:embeddedFont>
    <p:embeddedFont>
      <p:font typeface="Open Sans Extra Bold" panose="020B0604020202020204" charset="0"/>
      <p:regular r:id="rId46"/>
    </p:embeddedFont>
    <p:embeddedFont>
      <p:font typeface="Roboto" pitchFamily="2" charset="0"/>
      <p:regular r:id="rId47"/>
      <p:bold r:id="rId48"/>
      <p:italic r:id="rId49"/>
      <p:boldItalic r:id="rId50"/>
    </p:embeddedFont>
    <p:embeddedFont>
      <p:font typeface="Sylfaen" panose="010A0502050306030303" pitchFamily="18"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57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1370661" y="3550639"/>
            <a:ext cx="15545739" cy="5136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4020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872211" y="-2776467"/>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sp>
      <p:grpSp>
        <p:nvGrpSpPr>
          <p:cNvPr id="3" name="Group 3"/>
          <p:cNvGrpSpPr/>
          <p:nvPr/>
        </p:nvGrpSpPr>
        <p:grpSpPr>
          <a:xfrm>
            <a:off x="14778711" y="7667323"/>
            <a:ext cx="1578921" cy="157892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629098" y="113300"/>
            <a:ext cx="11602435" cy="3016633"/>
          </a:xfrm>
          <a:custGeom>
            <a:avLst/>
            <a:gdLst/>
            <a:ahLst/>
            <a:cxnLst/>
            <a:rect l="l" t="t" r="r" b="b"/>
            <a:pathLst>
              <a:path w="11602435" h="3016633">
                <a:moveTo>
                  <a:pt x="0" y="0"/>
                </a:moveTo>
                <a:lnTo>
                  <a:pt x="11602435" y="0"/>
                </a:lnTo>
                <a:lnTo>
                  <a:pt x="11602435" y="3016634"/>
                </a:lnTo>
                <a:lnTo>
                  <a:pt x="0" y="3016634"/>
                </a:lnTo>
                <a:lnTo>
                  <a:pt x="0" y="0"/>
                </a:lnTo>
                <a:close/>
              </a:path>
            </a:pathLst>
          </a:custGeom>
          <a:blipFill>
            <a:blip r:embed="rId3"/>
            <a:stretch>
              <a:fillRect/>
            </a:stretch>
          </a:blipFill>
        </p:spPr>
      </p:sp>
      <p:sp>
        <p:nvSpPr>
          <p:cNvPr id="7" name="TextBox 7"/>
          <p:cNvSpPr txBox="1"/>
          <p:nvPr/>
        </p:nvSpPr>
        <p:spPr>
          <a:xfrm>
            <a:off x="2594630" y="2958484"/>
            <a:ext cx="10072534" cy="3266288"/>
          </a:xfrm>
          <a:prstGeom prst="rect">
            <a:avLst/>
          </a:prstGeom>
        </p:spPr>
        <p:txBody>
          <a:bodyPr lIns="0" tIns="0" rIns="0" bIns="0" rtlCol="0" anchor="t">
            <a:spAutoFit/>
          </a:bodyPr>
          <a:lstStyle/>
          <a:p>
            <a:pPr>
              <a:lnSpc>
                <a:spcPts val="13168"/>
              </a:lnSpc>
              <a:spcBef>
                <a:spcPct val="0"/>
              </a:spcBef>
            </a:pPr>
            <a:r>
              <a:rPr lang="en-US" sz="9405">
                <a:solidFill>
                  <a:srgbClr val="000000"/>
                </a:solidFill>
                <a:latin typeface="Montserrat Bold"/>
              </a:rPr>
              <a:t>Software Engineering</a:t>
            </a:r>
          </a:p>
        </p:txBody>
      </p:sp>
      <p:sp>
        <p:nvSpPr>
          <p:cNvPr id="8" name="TextBox 8"/>
          <p:cNvSpPr txBox="1"/>
          <p:nvPr/>
        </p:nvSpPr>
        <p:spPr>
          <a:xfrm>
            <a:off x="3608018" y="7100494"/>
            <a:ext cx="7173539" cy="554635"/>
          </a:xfrm>
          <a:prstGeom prst="rect">
            <a:avLst/>
          </a:prstGeom>
        </p:spPr>
        <p:txBody>
          <a:bodyPr lIns="0" tIns="0" rIns="0" bIns="0" rtlCol="0" anchor="t">
            <a:spAutoFit/>
          </a:bodyPr>
          <a:lstStyle/>
          <a:p>
            <a:pPr>
              <a:lnSpc>
                <a:spcPts val="4632"/>
              </a:lnSpc>
              <a:spcBef>
                <a:spcPct val="0"/>
              </a:spcBef>
            </a:pPr>
            <a:r>
              <a:rPr lang="en-US" sz="3308">
                <a:solidFill>
                  <a:srgbClr val="000000"/>
                </a:solidFill>
                <a:latin typeface="Montserrat"/>
              </a:rPr>
              <a:t>Presentated by Group 6</a:t>
            </a:r>
          </a:p>
        </p:txBody>
      </p:sp>
      <p:sp>
        <p:nvSpPr>
          <p:cNvPr id="9" name="TextBox 9"/>
          <p:cNvSpPr txBox="1"/>
          <p:nvPr/>
        </p:nvSpPr>
        <p:spPr>
          <a:xfrm>
            <a:off x="10146827" y="6119279"/>
            <a:ext cx="5040673" cy="1535850"/>
          </a:xfrm>
          <a:prstGeom prst="rect">
            <a:avLst/>
          </a:prstGeom>
        </p:spPr>
        <p:txBody>
          <a:bodyPr lIns="0" tIns="0" rIns="0" bIns="0" rtlCol="0" anchor="t">
            <a:spAutoFit/>
          </a:bodyPr>
          <a:lstStyle/>
          <a:p>
            <a:pPr algn="ctr">
              <a:lnSpc>
                <a:spcPts val="6159"/>
              </a:lnSpc>
            </a:pPr>
            <a:r>
              <a:rPr lang="en-US" sz="4399">
                <a:solidFill>
                  <a:srgbClr val="000000"/>
                </a:solidFill>
                <a:latin typeface="Open Sans Extra Bold"/>
              </a:rPr>
              <a:t>Lecturer: Y sokha</a:t>
            </a:r>
          </a:p>
          <a:p>
            <a:pPr algn="ctr">
              <a:lnSpc>
                <a:spcPts val="6159"/>
              </a:lnSpc>
              <a:spcBef>
                <a:spcPct val="0"/>
              </a:spcBef>
            </a:pPr>
            <a:r>
              <a:rPr lang="en-US" sz="4399">
                <a:solidFill>
                  <a:srgbClr val="000000"/>
                </a:solidFill>
                <a:latin typeface="Open Sans Extra Bold"/>
              </a:rPr>
              <a:t>Year 2024-2025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81E885-A14C-AA9B-609D-B7526F8B0DEE}"/>
              </a:ext>
            </a:extLst>
          </p:cNvPr>
          <p:cNvPicPr>
            <a:picLocks noChangeAspect="1"/>
          </p:cNvPicPr>
          <p:nvPr/>
        </p:nvPicPr>
        <p:blipFill>
          <a:blip r:embed="rId2"/>
          <a:stretch>
            <a:fillRect/>
          </a:stretch>
        </p:blipFill>
        <p:spPr>
          <a:xfrm>
            <a:off x="3962400" y="266700"/>
            <a:ext cx="9601200" cy="923315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D906A-4357-5098-67D4-7B254C281202}"/>
              </a:ext>
            </a:extLst>
          </p:cNvPr>
          <p:cNvSpPr>
            <a:spLocks noGrp="1"/>
          </p:cNvSpPr>
          <p:nvPr>
            <p:ph type="title"/>
          </p:nvPr>
        </p:nvSpPr>
        <p:spPr>
          <a:xfrm>
            <a:off x="1676400" y="952500"/>
            <a:ext cx="4384965" cy="1753077"/>
          </a:xfrm>
        </p:spPr>
        <p:txBody>
          <a:bodyPr/>
          <a:lstStyle/>
          <a:p>
            <a:r>
              <a:rPr lang="en-US" dirty="0">
                <a:solidFill>
                  <a:srgbClr val="FF0000"/>
                </a:solidFill>
              </a:rPr>
              <a:t>System Content</a:t>
            </a:r>
          </a:p>
        </p:txBody>
      </p:sp>
      <p:sp>
        <p:nvSpPr>
          <p:cNvPr id="6" name="TextBox 5">
            <a:extLst>
              <a:ext uri="{FF2B5EF4-FFF2-40B4-BE49-F238E27FC236}">
                <a16:creationId xmlns:a16="http://schemas.microsoft.com/office/drawing/2014/main" id="{94537209-ADBE-9E3E-999D-6C2665E7F601}"/>
              </a:ext>
            </a:extLst>
          </p:cNvPr>
          <p:cNvSpPr txBox="1"/>
          <p:nvPr/>
        </p:nvSpPr>
        <p:spPr>
          <a:xfrm>
            <a:off x="1880677" y="3014881"/>
            <a:ext cx="11024834" cy="4524315"/>
          </a:xfrm>
          <a:prstGeom prst="rect">
            <a:avLst/>
          </a:prstGeom>
          <a:noFill/>
        </p:spPr>
        <p:txBody>
          <a:bodyPr wrap="square" rtlCol="0">
            <a:spAutoFit/>
          </a:bodyPr>
          <a:lstStyle/>
          <a:p>
            <a:pPr marL="771525" indent="-771525">
              <a:buFont typeface="+mj-lt"/>
              <a:buAutoNum type="arabicPeriod"/>
            </a:pPr>
            <a:r>
              <a:rPr lang="en-US" sz="4800" dirty="0">
                <a:solidFill>
                  <a:srgbClr val="FF0000"/>
                </a:solidFill>
                <a:latin typeface="Times New Roman" panose="02020603050405020304" pitchFamily="18" charset="0"/>
                <a:cs typeface="Times New Roman" panose="02020603050405020304" pitchFamily="18" charset="0"/>
              </a:rPr>
              <a:t>Introduction</a:t>
            </a:r>
          </a:p>
          <a:p>
            <a:pPr marL="771525" indent="-771525">
              <a:buFont typeface="+mj-lt"/>
              <a:buAutoNum type="arabicPeriod"/>
            </a:pPr>
            <a:r>
              <a:rPr lang="en-US" sz="4800" dirty="0">
                <a:solidFill>
                  <a:srgbClr val="FF0000"/>
                </a:solidFill>
                <a:latin typeface="Times New Roman" panose="02020603050405020304" pitchFamily="18" charset="0"/>
                <a:cs typeface="Times New Roman" panose="02020603050405020304" pitchFamily="18" charset="0"/>
              </a:rPr>
              <a:t>Description</a:t>
            </a:r>
          </a:p>
          <a:p>
            <a:pPr marL="771525" indent="-771525">
              <a:buFont typeface="+mj-lt"/>
              <a:buAutoNum type="arabicPeriod"/>
            </a:pPr>
            <a:r>
              <a:rPr lang="en-US" sz="4800" dirty="0">
                <a:solidFill>
                  <a:srgbClr val="FF0000"/>
                </a:solidFill>
                <a:latin typeface="Times New Roman" panose="02020603050405020304" pitchFamily="18" charset="0"/>
                <a:cs typeface="Times New Roman" panose="02020603050405020304" pitchFamily="18" charset="0"/>
              </a:rPr>
              <a:t>Problem Statement</a:t>
            </a:r>
          </a:p>
          <a:p>
            <a:pPr marL="771525" indent="-771525">
              <a:buFont typeface="+mj-lt"/>
              <a:buAutoNum type="arabicPeriod"/>
            </a:pPr>
            <a:r>
              <a:rPr lang="en-US" sz="4800" dirty="0">
                <a:solidFill>
                  <a:srgbClr val="FF0000"/>
                </a:solidFill>
                <a:latin typeface="Times New Roman" panose="02020603050405020304" pitchFamily="18" charset="0"/>
                <a:cs typeface="Times New Roman" panose="02020603050405020304" pitchFamily="18" charset="0"/>
              </a:rPr>
              <a:t>Objective</a:t>
            </a:r>
          </a:p>
          <a:p>
            <a:pPr marL="771525" indent="-771525">
              <a:buFont typeface="+mj-lt"/>
              <a:buAutoNum type="arabicPeriod"/>
            </a:pPr>
            <a:r>
              <a:rPr lang="en-US" sz="4800" dirty="0">
                <a:solidFill>
                  <a:srgbClr val="FF0000"/>
                </a:solidFill>
                <a:latin typeface="Times New Roman" panose="02020603050405020304" pitchFamily="18" charset="0"/>
                <a:cs typeface="Times New Roman" panose="02020603050405020304" pitchFamily="18" charset="0"/>
              </a:rPr>
              <a:t>Scope of work</a:t>
            </a:r>
          </a:p>
          <a:p>
            <a:pPr marL="771525" indent="-771525">
              <a:buFont typeface="+mj-lt"/>
              <a:buAutoNum type="arabicPeriod"/>
            </a:pPr>
            <a:r>
              <a:rPr lang="en-US" sz="4800" dirty="0">
                <a:solidFill>
                  <a:srgbClr val="FF0000"/>
                </a:solidFill>
                <a:latin typeface="Times New Roman" panose="02020603050405020304" pitchFamily="18" charset="0"/>
                <a:cs typeface="Times New Roman" panose="02020603050405020304" pitchFamily="18" charset="0"/>
              </a:rPr>
              <a:t>Design Interface and documents.</a:t>
            </a:r>
          </a:p>
        </p:txBody>
      </p:sp>
    </p:spTree>
    <p:extLst>
      <p:ext uri="{BB962C8B-B14F-4D97-AF65-F5344CB8AC3E}">
        <p14:creationId xmlns:p14="http://schemas.microsoft.com/office/powerpoint/2010/main" val="788409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688813D-B743-FF0D-B7CD-7C67FEBB9C31}"/>
              </a:ext>
            </a:extLst>
          </p:cNvPr>
          <p:cNvSpPr>
            <a:spLocks noGrp="1"/>
          </p:cNvSpPr>
          <p:nvPr>
            <p:ph type="title"/>
          </p:nvPr>
        </p:nvSpPr>
        <p:spPr>
          <a:xfrm>
            <a:off x="1994117" y="827571"/>
            <a:ext cx="7149884" cy="1545261"/>
          </a:xfrm>
        </p:spPr>
        <p:txBody>
          <a:bodyPr/>
          <a:lstStyle/>
          <a:p>
            <a:pPr marL="1114425" indent="-1114425" algn="l">
              <a:buFont typeface="+mj-lt"/>
              <a:buAutoNum type="arabicPeriod"/>
            </a:pPr>
            <a:r>
              <a:rPr lang="en-US" dirty="0">
                <a:solidFill>
                  <a:srgbClr val="FF0000"/>
                </a:solidFill>
              </a:rPr>
              <a:t>Introduction</a:t>
            </a:r>
          </a:p>
        </p:txBody>
      </p:sp>
      <p:sp>
        <p:nvSpPr>
          <p:cNvPr id="5" name="TextBox 4">
            <a:extLst>
              <a:ext uri="{FF2B5EF4-FFF2-40B4-BE49-F238E27FC236}">
                <a16:creationId xmlns:a16="http://schemas.microsoft.com/office/drawing/2014/main" id="{CBCE9909-C68C-4F4E-B788-FD4BACF49163}"/>
              </a:ext>
            </a:extLst>
          </p:cNvPr>
          <p:cNvSpPr txBox="1"/>
          <p:nvPr/>
        </p:nvSpPr>
        <p:spPr>
          <a:xfrm>
            <a:off x="2182091" y="2701636"/>
            <a:ext cx="14505710" cy="5909310"/>
          </a:xfrm>
          <a:prstGeom prst="rect">
            <a:avLst/>
          </a:prstGeom>
          <a:noFill/>
        </p:spPr>
        <p:txBody>
          <a:bodyPr wrap="square" rtlCol="0">
            <a:spAutoFit/>
          </a:bodyPr>
          <a:lstStyle/>
          <a:p>
            <a:r>
              <a:rPr lang="en-US" sz="4200" dirty="0">
                <a:solidFill>
                  <a:schemeClr val="tx1">
                    <a:lumMod val="65000"/>
                    <a:lumOff val="35000"/>
                  </a:schemeClr>
                </a:solidFill>
                <a:latin typeface="Times New Roman" panose="02020603050405020304" pitchFamily="18" charset="0"/>
                <a:cs typeface="Times New Roman" panose="02020603050405020304" pitchFamily="18" charset="0"/>
              </a:rPr>
              <a:t>	Computer shop is one of the most visit store around the world , Technology nowadays is the most require thing in daily life  usage for entertainment, research, and studies. So it would be more convenient to have store around the area so with convenient system to use for managing stock, calculate price and generate invoice, storing sold data . In this project We focus on using PHP to design our system, so we can achieve efficiency and convenience for our Project.</a:t>
            </a:r>
          </a:p>
          <a:p>
            <a:endParaRPr lang="en-US" sz="4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0725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8EDE-CA40-381B-2504-1882ACF408D8}"/>
              </a:ext>
            </a:extLst>
          </p:cNvPr>
          <p:cNvSpPr>
            <a:spLocks noGrp="1"/>
          </p:cNvSpPr>
          <p:nvPr>
            <p:ph type="title"/>
          </p:nvPr>
        </p:nvSpPr>
        <p:spPr>
          <a:xfrm>
            <a:off x="1994117" y="1073250"/>
            <a:ext cx="10786703" cy="1545261"/>
          </a:xfrm>
        </p:spPr>
        <p:txBody>
          <a:bodyPr>
            <a:normAutofit/>
          </a:bodyPr>
          <a:lstStyle/>
          <a:p>
            <a:pPr marL="1114425" indent="-1114425" algn="l">
              <a:buFont typeface="+mj-lt"/>
              <a:buAutoNum type="arabicPeriod" startAt="2"/>
            </a:pPr>
            <a:r>
              <a:rPr lang="en-US" dirty="0">
                <a:solidFill>
                  <a:srgbClr val="FF0000"/>
                </a:solidFill>
                <a:latin typeface="Sylfaen" panose="010A0502050306030303" pitchFamily="18" charset="0"/>
              </a:rPr>
              <a:t>Description about history</a:t>
            </a:r>
            <a:endParaRPr lang="en-US" dirty="0">
              <a:solidFill>
                <a:srgbClr val="FF0000"/>
              </a:solidFill>
            </a:endParaRPr>
          </a:p>
        </p:txBody>
      </p:sp>
      <p:sp>
        <p:nvSpPr>
          <p:cNvPr id="5" name="TextBox 4">
            <a:extLst>
              <a:ext uri="{FF2B5EF4-FFF2-40B4-BE49-F238E27FC236}">
                <a16:creationId xmlns:a16="http://schemas.microsoft.com/office/drawing/2014/main" id="{928ABD74-2F3A-5704-C82D-0D04242DE3C9}"/>
              </a:ext>
            </a:extLst>
          </p:cNvPr>
          <p:cNvSpPr txBox="1"/>
          <p:nvPr/>
        </p:nvSpPr>
        <p:spPr>
          <a:xfrm>
            <a:off x="1558637" y="3191101"/>
            <a:ext cx="11222183" cy="3048079"/>
          </a:xfrm>
          <a:prstGeom prst="rect">
            <a:avLst/>
          </a:prstGeom>
          <a:noFill/>
        </p:spPr>
        <p:txBody>
          <a:bodyPr wrap="square">
            <a:spAutoFit/>
          </a:bodyPr>
          <a:lstStyle/>
          <a:p>
            <a:pPr>
              <a:lnSpc>
                <a:spcPct val="150000"/>
              </a:lnSpc>
            </a:pPr>
            <a:r>
              <a:rPr lang="en-US" sz="33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3300" dirty="0" err="1">
                <a:solidFill>
                  <a:schemeClr val="tx1">
                    <a:lumMod val="85000"/>
                    <a:lumOff val="15000"/>
                  </a:schemeClr>
                </a:solidFill>
                <a:latin typeface="Times New Roman" panose="02020603050405020304" pitchFamily="18" charset="0"/>
                <a:cs typeface="Times New Roman" panose="02020603050405020304" pitchFamily="18" charset="0"/>
              </a:rPr>
              <a:t>UGamer</a:t>
            </a:r>
            <a:r>
              <a:rPr lang="en-US" sz="3300" dirty="0">
                <a:solidFill>
                  <a:schemeClr val="tx1">
                    <a:lumMod val="85000"/>
                    <a:lumOff val="15000"/>
                  </a:schemeClr>
                </a:solidFill>
                <a:latin typeface="Times New Roman" panose="02020603050405020304" pitchFamily="18" charset="0"/>
                <a:cs typeface="Times New Roman" panose="02020603050405020304" pitchFamily="18" charset="0"/>
              </a:rPr>
              <a:t> is a computer store that was  Open on 22/05/2019  with high percentage of people visiting , it’s situated in The Olympia mall (1st floor Manager Luch Visal)  that is open at 7/12 form (Monday until Sunday) .</a:t>
            </a:r>
          </a:p>
        </p:txBody>
      </p:sp>
      <p:pic>
        <p:nvPicPr>
          <p:cNvPr id="6" name="Picture 2" descr="Home | We are the authorized reseller of ASUS, DXRACER, Razer and Lenovo  gaming product in Cambodia. We focus on professional gaming products only.">
            <a:extLst>
              <a:ext uri="{FF2B5EF4-FFF2-40B4-BE49-F238E27FC236}">
                <a16:creationId xmlns:a16="http://schemas.microsoft.com/office/drawing/2014/main" id="{ED456CB9-6603-C93E-B713-BB3720EA4F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6875" y="2867891"/>
            <a:ext cx="4149183" cy="374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856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64E2A-9B8D-A2D8-F5BB-F5E39927B1A1}"/>
              </a:ext>
            </a:extLst>
          </p:cNvPr>
          <p:cNvSpPr>
            <a:spLocks noGrp="1"/>
          </p:cNvSpPr>
          <p:nvPr>
            <p:ph type="title"/>
          </p:nvPr>
        </p:nvSpPr>
        <p:spPr>
          <a:xfrm>
            <a:off x="817446" y="904732"/>
            <a:ext cx="8229600" cy="1143000"/>
          </a:xfrm>
        </p:spPr>
        <p:txBody>
          <a:bodyPr/>
          <a:lstStyle/>
          <a:p>
            <a:r>
              <a:rPr lang="en-US" dirty="0">
                <a:latin typeface="Khmer OS" panose="02000500000000020004" pitchFamily="2" charset="0"/>
                <a:cs typeface="Khmer OS" panose="02000500000000020004" pitchFamily="2" charset="0"/>
              </a:rPr>
              <a:t>2. problem statement</a:t>
            </a:r>
          </a:p>
        </p:txBody>
      </p:sp>
      <p:sp>
        <p:nvSpPr>
          <p:cNvPr id="4" name="Content Placeholder 13">
            <a:extLst>
              <a:ext uri="{FF2B5EF4-FFF2-40B4-BE49-F238E27FC236}">
                <a16:creationId xmlns:a16="http://schemas.microsoft.com/office/drawing/2014/main" id="{6BB015DD-7C8A-DA26-DC2D-E451554678D6}"/>
              </a:ext>
            </a:extLst>
          </p:cNvPr>
          <p:cNvSpPr txBox="1">
            <a:spLocks/>
          </p:cNvSpPr>
          <p:nvPr/>
        </p:nvSpPr>
        <p:spPr>
          <a:xfrm>
            <a:off x="1308467" y="3322778"/>
            <a:ext cx="15496614" cy="1820723"/>
          </a:xfrm>
          <a:prstGeom prst="rect">
            <a:avLst/>
          </a:prstGeom>
        </p:spPr>
        <p:txBody>
          <a:bodyPr vert="horz" lIns="137160" tIns="68580" rIns="137160" bIns="6858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km-KH" sz="4200" dirty="0">
                <a:solidFill>
                  <a:schemeClr val="tx1"/>
                </a:solidFill>
                <a:latin typeface="Khmer OS" panose="02000500000000020004" pitchFamily="2" charset="0"/>
                <a:cs typeface="Khmer OS" panose="02000500000000020004" pitchFamily="2" charset="0"/>
              </a:rPr>
              <a:t>	នៅពេលដែល</a:t>
            </a:r>
            <a:r>
              <a:rPr lang="en-US" sz="4200" dirty="0">
                <a:solidFill>
                  <a:schemeClr val="tx1"/>
                </a:solidFill>
                <a:latin typeface="Khmer OS" panose="02000500000000020004" pitchFamily="2" charset="0"/>
                <a:cs typeface="Khmer OS" panose="02000500000000020004" pitchFamily="2" charset="0"/>
              </a:rPr>
              <a:t>Computer store </a:t>
            </a:r>
            <a:r>
              <a:rPr lang="km-KH" sz="4200" dirty="0">
                <a:solidFill>
                  <a:schemeClr val="tx1"/>
                </a:solidFill>
                <a:latin typeface="Khmer OS" panose="02000500000000020004" pitchFamily="2" charset="0"/>
                <a:cs typeface="Khmer OS" panose="02000500000000020004" pitchFamily="2" charset="0"/>
              </a:rPr>
              <a:t>មិនទាន់មានប្រព័ន្ធគ្រប់គ្រង ពេល</a:t>
            </a:r>
          </a:p>
          <a:p>
            <a:pPr marL="0" indent="0">
              <a:buNone/>
            </a:pPr>
            <a:r>
              <a:rPr lang="km-KH" sz="4200" dirty="0">
                <a:solidFill>
                  <a:schemeClr val="tx1"/>
                </a:solidFill>
                <a:latin typeface="Khmer OS" panose="02000500000000020004" pitchFamily="2" charset="0"/>
                <a:cs typeface="Khmer OS" panose="02000500000000020004" pitchFamily="2" charset="0"/>
              </a:rPr>
              <a:t>នោះគេបានជួបបញ្ហាមួយចំនួនដូចជា៖</a:t>
            </a:r>
          </a:p>
        </p:txBody>
      </p:sp>
      <p:sp>
        <p:nvSpPr>
          <p:cNvPr id="5" name="Content Placeholder 13">
            <a:extLst>
              <a:ext uri="{FF2B5EF4-FFF2-40B4-BE49-F238E27FC236}">
                <a16:creationId xmlns:a16="http://schemas.microsoft.com/office/drawing/2014/main" id="{04E618E6-F9FC-5EAE-77AC-8BCFB9BEF6FE}"/>
              </a:ext>
            </a:extLst>
          </p:cNvPr>
          <p:cNvSpPr txBox="1">
            <a:spLocks/>
          </p:cNvSpPr>
          <p:nvPr/>
        </p:nvSpPr>
        <p:spPr>
          <a:xfrm>
            <a:off x="1308467" y="5143500"/>
            <a:ext cx="14266280" cy="5476986"/>
          </a:xfrm>
          <a:prstGeom prst="rect">
            <a:avLst/>
          </a:prstGeom>
        </p:spPr>
        <p:txBody>
          <a:bodyPr vert="horz" lIns="137160" tIns="68580" rIns="137160" bIns="6858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771525" indent="-771525">
              <a:buFont typeface="+mj-lt"/>
              <a:buAutoNum type="arabicPeriod"/>
            </a:pPr>
            <a:r>
              <a:rPr lang="km-KH" sz="3600" dirty="0">
                <a:ln w="0"/>
                <a:solidFill>
                  <a:schemeClr val="tx1"/>
                </a:solidFill>
                <a:latin typeface="Khmer OS" panose="02000500000000020004" pitchFamily="2" charset="0"/>
                <a:cs typeface="Khmer OS" panose="02000500000000020004" pitchFamily="2" charset="0"/>
              </a:rPr>
              <a:t>ពិបាកគ្រប់គ្រងលើ</a:t>
            </a:r>
            <a:r>
              <a:rPr lang="en-US" sz="3600" dirty="0">
                <a:ln w="0"/>
                <a:solidFill>
                  <a:schemeClr val="tx1"/>
                </a:solidFill>
                <a:latin typeface="Khmer OS" panose="02000500000000020004" pitchFamily="2" charset="0"/>
                <a:cs typeface="Khmer OS" panose="02000500000000020004" pitchFamily="2" charset="0"/>
              </a:rPr>
              <a:t>Stock</a:t>
            </a:r>
            <a:endParaRPr lang="km-KH" sz="3600" dirty="0">
              <a:ln w="0"/>
              <a:solidFill>
                <a:schemeClr val="tx1"/>
              </a:solidFill>
              <a:latin typeface="Khmer OS" panose="02000500000000020004" pitchFamily="2" charset="0"/>
              <a:cs typeface="Khmer OS" panose="02000500000000020004" pitchFamily="2" charset="0"/>
            </a:endParaRPr>
          </a:p>
          <a:p>
            <a:pPr marL="771525" indent="-771525">
              <a:buFont typeface="+mj-lt"/>
              <a:buAutoNum type="arabicPeriod"/>
            </a:pPr>
            <a:r>
              <a:rPr lang="km-KH" sz="3600" dirty="0">
                <a:ln w="0"/>
                <a:solidFill>
                  <a:schemeClr val="tx1"/>
                </a:solidFill>
                <a:latin typeface="Khmer OS" panose="02000500000000020004" pitchFamily="2" charset="0"/>
                <a:cs typeface="Khmer OS" panose="02000500000000020004" pitchFamily="2" charset="0"/>
              </a:rPr>
              <a:t>ពិបាកគ្រប់គ្រងទិន្នន័យរបស់អតិថិជន</a:t>
            </a:r>
            <a:r>
              <a:rPr lang="en-US" sz="3600" dirty="0">
                <a:ln w="0"/>
                <a:solidFill>
                  <a:schemeClr val="tx1"/>
                </a:solidFill>
                <a:latin typeface="Khmer OS" panose="02000500000000020004" pitchFamily="2" charset="0"/>
                <a:cs typeface="Khmer OS" panose="02000500000000020004" pitchFamily="2" charset="0"/>
              </a:rPr>
              <a:t>, </a:t>
            </a:r>
            <a:r>
              <a:rPr lang="km-KH" sz="3600" dirty="0">
                <a:ln w="0"/>
                <a:solidFill>
                  <a:schemeClr val="tx1"/>
                </a:solidFill>
                <a:latin typeface="Khmer OS" panose="02000500000000020004" pitchFamily="2" charset="0"/>
                <a:cs typeface="Khmer OS" panose="02000500000000020004" pitchFamily="2" charset="0"/>
              </a:rPr>
              <a:t>បុគ្គលិកនិង</a:t>
            </a:r>
            <a:r>
              <a:rPr lang="en-US" sz="3600" dirty="0">
                <a:ln w="0"/>
                <a:solidFill>
                  <a:schemeClr val="tx1"/>
                </a:solidFill>
                <a:latin typeface="Khmer OS" panose="02000500000000020004" pitchFamily="2" charset="0"/>
                <a:cs typeface="Khmer OS" panose="02000500000000020004" pitchFamily="2" charset="0"/>
              </a:rPr>
              <a:t>Supplier</a:t>
            </a:r>
            <a:r>
              <a:rPr lang="km-KH" sz="3600" dirty="0">
                <a:ln w="0"/>
                <a:solidFill>
                  <a:schemeClr val="tx1"/>
                </a:solidFill>
                <a:latin typeface="Khmer OS" panose="02000500000000020004" pitchFamily="2" charset="0"/>
                <a:cs typeface="Khmer OS" panose="02000500000000020004" pitchFamily="2" charset="0"/>
              </a:rPr>
              <a:t>ប្រចាំថ្ងៃ​</a:t>
            </a:r>
          </a:p>
          <a:p>
            <a:pPr marL="771525" indent="-771525">
              <a:buFont typeface="+mj-lt"/>
              <a:buAutoNum type="arabicPeriod"/>
            </a:pPr>
            <a:r>
              <a:rPr lang="km-KH" sz="3600" dirty="0">
                <a:ln w="0"/>
                <a:solidFill>
                  <a:schemeClr val="tx1"/>
                </a:solidFill>
                <a:latin typeface="Khmer OS" panose="02000500000000020004" pitchFamily="2" charset="0"/>
                <a:cs typeface="Khmer OS" panose="02000500000000020004" pitchFamily="2" charset="0"/>
              </a:rPr>
              <a:t>អាចគណនាទឹកប្រាក់ខុសមានកម្រិតខ្ពស់</a:t>
            </a:r>
          </a:p>
          <a:p>
            <a:pPr marL="771525" indent="-771525">
              <a:buFont typeface="+mj-lt"/>
              <a:buAutoNum type="arabicPeriod"/>
            </a:pPr>
            <a:r>
              <a:rPr lang="km-KH" sz="3600" dirty="0">
                <a:ln w="0"/>
                <a:solidFill>
                  <a:schemeClr val="tx1"/>
                </a:solidFill>
                <a:latin typeface="Khmer OS" panose="02000500000000020004" pitchFamily="2" charset="0"/>
                <a:cs typeface="Khmer OS" panose="02000500000000020004" pitchFamily="2" charset="0"/>
              </a:rPr>
              <a:t>មានផលវិបាកក្នុងការរក្សាទុកឯកសារ</a:t>
            </a:r>
          </a:p>
          <a:p>
            <a:pPr marL="771525" indent="-771525">
              <a:buFont typeface="+mj-lt"/>
              <a:buAutoNum type="arabicPeriod"/>
            </a:pPr>
            <a:r>
              <a:rPr lang="km-KH" sz="3600" dirty="0">
                <a:ln w="0"/>
                <a:solidFill>
                  <a:schemeClr val="tx1"/>
                </a:solidFill>
                <a:latin typeface="Khmer OS" panose="02000500000000020004" pitchFamily="2" charset="0"/>
                <a:cs typeface="Khmer OS" panose="02000500000000020004" pitchFamily="2" charset="0"/>
              </a:rPr>
              <a:t>ពិបាកគ្រប់គ្រងប្រាក់ចំណូលនិងចំណាយប្រចាំកំឡុងពេល</a:t>
            </a:r>
          </a:p>
          <a:p>
            <a:pPr marL="771525" indent="-771525">
              <a:buFont typeface="+mj-lt"/>
              <a:buAutoNum type="arabicPeriod"/>
            </a:pPr>
            <a:r>
              <a:rPr lang="km-KH" sz="3600" dirty="0">
                <a:ln w="0"/>
                <a:solidFill>
                  <a:schemeClr val="tx1"/>
                </a:solidFill>
                <a:latin typeface="Khmer OS" panose="02000500000000020004" pitchFamily="2" charset="0"/>
                <a:cs typeface="Khmer OS" panose="02000500000000020004" pitchFamily="2" charset="0"/>
              </a:rPr>
              <a:t>ពិបាកធ្វើរបាយការណ៍ប្រចាំកំឡុងពេល។</a:t>
            </a:r>
          </a:p>
        </p:txBody>
      </p:sp>
      <p:pic>
        <p:nvPicPr>
          <p:cNvPr id="2051" name="Picture 3" descr="Business Analysis - Define the problem statement correctly before anything!">
            <a:extLst>
              <a:ext uri="{FF2B5EF4-FFF2-40B4-BE49-F238E27FC236}">
                <a16:creationId xmlns:a16="http://schemas.microsoft.com/office/drawing/2014/main" id="{3A874D11-E2E3-8CA0-AC87-F100BF82AF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2457" y="274319"/>
            <a:ext cx="5285543" cy="2403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741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53E47-3B59-F619-ADEF-C234E92A99B9}"/>
              </a:ext>
            </a:extLst>
          </p:cNvPr>
          <p:cNvSpPr>
            <a:spLocks noGrp="1"/>
          </p:cNvSpPr>
          <p:nvPr>
            <p:ph type="title"/>
          </p:nvPr>
        </p:nvSpPr>
        <p:spPr>
          <a:xfrm>
            <a:off x="304800" y="899911"/>
            <a:ext cx="8229600" cy="1143000"/>
          </a:xfrm>
        </p:spPr>
        <p:txBody>
          <a:bodyPr/>
          <a:lstStyle/>
          <a:p>
            <a:r>
              <a:rPr lang="en-US" dirty="0">
                <a:latin typeface="Khmer OS" panose="02000500000000020004" pitchFamily="2" charset="0"/>
                <a:cs typeface="Khmer OS" panose="02000500000000020004" pitchFamily="2" charset="0"/>
              </a:rPr>
              <a:t>3. Objective</a:t>
            </a:r>
          </a:p>
        </p:txBody>
      </p:sp>
      <p:sp>
        <p:nvSpPr>
          <p:cNvPr id="5" name="TextBox 4">
            <a:extLst>
              <a:ext uri="{FF2B5EF4-FFF2-40B4-BE49-F238E27FC236}">
                <a16:creationId xmlns:a16="http://schemas.microsoft.com/office/drawing/2014/main" id="{4F8FE3E1-2672-A419-BD4F-A7DA342360EC}"/>
              </a:ext>
            </a:extLst>
          </p:cNvPr>
          <p:cNvSpPr txBox="1"/>
          <p:nvPr/>
        </p:nvSpPr>
        <p:spPr>
          <a:xfrm>
            <a:off x="1601906" y="3039401"/>
            <a:ext cx="14676119" cy="1477328"/>
          </a:xfrm>
          <a:prstGeom prst="rect">
            <a:avLst/>
          </a:prstGeom>
          <a:noFill/>
        </p:spPr>
        <p:txBody>
          <a:bodyPr wrap="square">
            <a:spAutoFit/>
          </a:bodyPr>
          <a:lstStyle/>
          <a:p>
            <a:pPr algn="ctr">
              <a:lnSpc>
                <a:spcPct val="150000"/>
              </a:lnSpc>
            </a:pPr>
            <a:r>
              <a:rPr lang="km-KH" sz="3600" dirty="0">
                <a:latin typeface="Khmer OS" panose="02000500000000020004" pitchFamily="2" charset="0"/>
                <a:cs typeface="Khmer OS" panose="02000500000000020004" pitchFamily="2" charset="0"/>
              </a:rPr>
              <a:t>ដោយសារមានបញ្ហាទាំងនោះកើតឡើងទើប </a:t>
            </a:r>
            <a:r>
              <a:rPr lang="en-US" sz="3600" dirty="0" err="1">
                <a:latin typeface="Khmer OS" panose="02000500000000020004" pitchFamily="2" charset="0"/>
                <a:cs typeface="Khmer OS" panose="02000500000000020004" pitchFamily="2" charset="0"/>
              </a:rPr>
              <a:t>Ugamer</a:t>
            </a:r>
            <a:r>
              <a:rPr lang="en-US" sz="3600" dirty="0">
                <a:latin typeface="Khmer OS" panose="02000500000000020004" pitchFamily="2" charset="0"/>
                <a:cs typeface="Khmer OS" panose="02000500000000020004" pitchFamily="2" charset="0"/>
              </a:rPr>
              <a:t> Computer store</a:t>
            </a:r>
            <a:endParaRPr lang="km-KH" sz="3600" dirty="0">
              <a:latin typeface="Khmer OS" panose="02000500000000020004" pitchFamily="2" charset="0"/>
              <a:cs typeface="Khmer OS" panose="02000500000000020004" pitchFamily="2" charset="0"/>
            </a:endParaRPr>
          </a:p>
          <a:p>
            <a:pPr algn="ctr"/>
            <a:r>
              <a:rPr lang="km-KH" sz="3600" dirty="0">
                <a:latin typeface="Khmer OS" panose="02000500000000020004" pitchFamily="2" charset="0"/>
                <a:cs typeface="Khmer OS" panose="02000500000000020004" pitchFamily="2" charset="0"/>
              </a:rPr>
              <a:t>បង្កើតនូវប្រព័ន្ធគ្រប់គ្រង ដើម្បីអោយមានភាពងាយស្រួលដូចជា៖</a:t>
            </a:r>
          </a:p>
        </p:txBody>
      </p:sp>
      <p:sp>
        <p:nvSpPr>
          <p:cNvPr id="6" name="Content Placeholder 13">
            <a:extLst>
              <a:ext uri="{FF2B5EF4-FFF2-40B4-BE49-F238E27FC236}">
                <a16:creationId xmlns:a16="http://schemas.microsoft.com/office/drawing/2014/main" id="{0CE17A4B-0EAB-FC60-4E6B-9B504155CAED}"/>
              </a:ext>
            </a:extLst>
          </p:cNvPr>
          <p:cNvSpPr txBox="1">
            <a:spLocks/>
          </p:cNvSpPr>
          <p:nvPr/>
        </p:nvSpPr>
        <p:spPr>
          <a:xfrm>
            <a:off x="2010860" y="4912892"/>
            <a:ext cx="14266280" cy="5038599"/>
          </a:xfrm>
          <a:prstGeom prst="rect">
            <a:avLst/>
          </a:prstGeom>
        </p:spPr>
        <p:txBody>
          <a:bodyPr vert="horz" lIns="137160" tIns="68580" rIns="137160" bIns="6858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771525" indent="-771525">
              <a:buFont typeface="+mj-lt"/>
              <a:buAutoNum type="arabicPeriod"/>
            </a:pPr>
            <a:r>
              <a:rPr lang="km-KH" sz="3600" dirty="0">
                <a:solidFill>
                  <a:schemeClr val="tx1"/>
                </a:solidFill>
                <a:latin typeface="Khmer OS" panose="02000500000000020004" pitchFamily="2" charset="0"/>
                <a:cs typeface="Khmer OS" panose="02000500000000020004" pitchFamily="2" charset="0"/>
              </a:rPr>
              <a:t>ការគ្រប់គ្រង</a:t>
            </a:r>
            <a:r>
              <a:rPr lang="en-US" sz="3600" dirty="0">
                <a:solidFill>
                  <a:schemeClr val="tx1"/>
                </a:solidFill>
                <a:latin typeface="Khmer OS" panose="02000500000000020004" pitchFamily="2" charset="0"/>
                <a:cs typeface="Khmer OS" panose="02000500000000020004" pitchFamily="2" charset="0"/>
              </a:rPr>
              <a:t>Stock </a:t>
            </a:r>
            <a:endParaRPr lang="km-KH" sz="3600" dirty="0">
              <a:ln w="0"/>
              <a:solidFill>
                <a:schemeClr val="tx1"/>
              </a:solidFill>
              <a:latin typeface="Khmer OS" panose="02000500000000020004" pitchFamily="2" charset="0"/>
              <a:cs typeface="Khmer OS" panose="02000500000000020004" pitchFamily="2" charset="0"/>
            </a:endParaRPr>
          </a:p>
          <a:p>
            <a:pPr marL="771525" indent="-771525">
              <a:buFont typeface="+mj-lt"/>
              <a:buAutoNum type="arabicPeriod"/>
            </a:pPr>
            <a:r>
              <a:rPr lang="km-KH" sz="3600" dirty="0">
                <a:ln w="0"/>
                <a:solidFill>
                  <a:schemeClr val="tx1"/>
                </a:solidFill>
                <a:latin typeface="Khmer OS" panose="02000500000000020004" pitchFamily="2" charset="0"/>
                <a:cs typeface="Khmer OS" panose="02000500000000020004" pitchFamily="2" charset="0"/>
              </a:rPr>
              <a:t>ការគ្រប់គ្រងទិន្នន័យរបស់អតិថិជន</a:t>
            </a:r>
            <a:r>
              <a:rPr lang="en-US" sz="3600" dirty="0">
                <a:ln w="0"/>
                <a:solidFill>
                  <a:schemeClr val="tx1"/>
                </a:solidFill>
                <a:latin typeface="Khmer OS" panose="02000500000000020004" pitchFamily="2" charset="0"/>
                <a:cs typeface="Khmer OS" panose="02000500000000020004" pitchFamily="2" charset="0"/>
              </a:rPr>
              <a:t>, </a:t>
            </a:r>
            <a:r>
              <a:rPr lang="km-KH" sz="3600" dirty="0">
                <a:ln w="0"/>
                <a:solidFill>
                  <a:schemeClr val="tx1"/>
                </a:solidFill>
                <a:latin typeface="Khmer OS" panose="02000500000000020004" pitchFamily="2" charset="0"/>
                <a:cs typeface="Khmer OS" panose="02000500000000020004" pitchFamily="2" charset="0"/>
              </a:rPr>
              <a:t>បុគ្គលិកនិង</a:t>
            </a:r>
            <a:r>
              <a:rPr lang="en-US" sz="3600" dirty="0">
                <a:ln w="0"/>
                <a:solidFill>
                  <a:schemeClr val="tx1"/>
                </a:solidFill>
                <a:latin typeface="Khmer OS" panose="02000500000000020004" pitchFamily="2" charset="0"/>
                <a:cs typeface="Khmer OS" panose="02000500000000020004" pitchFamily="2" charset="0"/>
              </a:rPr>
              <a:t>Supplier</a:t>
            </a:r>
            <a:r>
              <a:rPr lang="km-KH" sz="3600" dirty="0">
                <a:ln w="0"/>
                <a:solidFill>
                  <a:schemeClr val="tx1"/>
                </a:solidFill>
                <a:latin typeface="Khmer OS" panose="02000500000000020004" pitchFamily="2" charset="0"/>
                <a:cs typeface="Khmer OS" panose="02000500000000020004" pitchFamily="2" charset="0"/>
              </a:rPr>
              <a:t>ប្រចាំថ្ងៃ​</a:t>
            </a:r>
          </a:p>
          <a:p>
            <a:pPr marL="771525" indent="-771525">
              <a:buFont typeface="+mj-lt"/>
              <a:buAutoNum type="arabicPeriod"/>
            </a:pPr>
            <a:r>
              <a:rPr lang="km-KH" sz="3600" dirty="0">
                <a:ln w="0"/>
                <a:solidFill>
                  <a:schemeClr val="tx1"/>
                </a:solidFill>
                <a:latin typeface="Khmer OS" panose="02000500000000020004" pitchFamily="2" charset="0"/>
                <a:cs typeface="Khmer OS" panose="02000500000000020004" pitchFamily="2" charset="0"/>
              </a:rPr>
              <a:t>គណនាទឹកប្រាក់ និងឆាប់រហ័ស</a:t>
            </a:r>
          </a:p>
          <a:p>
            <a:pPr marL="771525" indent="-771525">
              <a:buFont typeface="+mj-lt"/>
              <a:buAutoNum type="arabicPeriod"/>
            </a:pPr>
            <a:r>
              <a:rPr lang="km-KH" sz="3600" dirty="0">
                <a:ln w="0"/>
                <a:solidFill>
                  <a:schemeClr val="tx1"/>
                </a:solidFill>
                <a:latin typeface="Khmer OS" panose="02000500000000020004" pitchFamily="2" charset="0"/>
                <a:cs typeface="Khmer OS" panose="02000500000000020004" pitchFamily="2" charset="0"/>
              </a:rPr>
              <a:t>រក្សាទុកឯកសារ</a:t>
            </a:r>
          </a:p>
          <a:p>
            <a:pPr marL="771525" indent="-771525">
              <a:buFont typeface="+mj-lt"/>
              <a:buAutoNum type="arabicPeriod"/>
            </a:pPr>
            <a:r>
              <a:rPr lang="km-KH" sz="3600" dirty="0">
                <a:ln w="0"/>
                <a:solidFill>
                  <a:schemeClr val="tx1"/>
                </a:solidFill>
                <a:latin typeface="Khmer OS" panose="02000500000000020004" pitchFamily="2" charset="0"/>
                <a:cs typeface="Khmer OS" panose="02000500000000020004" pitchFamily="2" charset="0"/>
              </a:rPr>
              <a:t>ការគ្រប់គ្រងប្រាក់ចំណូលនិងចំណាយប្រចាំកំឡុងពេល</a:t>
            </a:r>
          </a:p>
          <a:p>
            <a:pPr marL="771525" indent="-771525">
              <a:buFont typeface="+mj-lt"/>
              <a:buAutoNum type="arabicPeriod"/>
            </a:pPr>
            <a:r>
              <a:rPr lang="km-KH" sz="3600" dirty="0">
                <a:ln w="0"/>
                <a:solidFill>
                  <a:schemeClr val="tx1"/>
                </a:solidFill>
                <a:latin typeface="Khmer OS" panose="02000500000000020004" pitchFamily="2" charset="0"/>
                <a:cs typeface="Khmer OS" panose="02000500000000020004" pitchFamily="2" charset="0"/>
              </a:rPr>
              <a:t>ធ្វើរបាយការណ៍ប្រចាំកំឡុងពេល។</a:t>
            </a:r>
          </a:p>
        </p:txBody>
      </p:sp>
      <p:pic>
        <p:nvPicPr>
          <p:cNvPr id="3078" name="Picture 6" descr="OBJECTIVES -100% SCORING NOTES - COMMERCEIETS">
            <a:extLst>
              <a:ext uri="{FF2B5EF4-FFF2-40B4-BE49-F238E27FC236}">
                <a16:creationId xmlns:a16="http://schemas.microsoft.com/office/drawing/2014/main" id="{20B352FC-5CDC-0479-0C93-0962E72D40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9589" y="253419"/>
            <a:ext cx="4848411" cy="2435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652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13475-7A70-0883-DA2C-0772BFD0CEF8}"/>
              </a:ext>
            </a:extLst>
          </p:cNvPr>
          <p:cNvSpPr>
            <a:spLocks noGrp="1"/>
          </p:cNvSpPr>
          <p:nvPr>
            <p:ph type="title"/>
          </p:nvPr>
        </p:nvSpPr>
        <p:spPr>
          <a:xfrm>
            <a:off x="1620047" y="424302"/>
            <a:ext cx="7904954" cy="1612317"/>
          </a:xfrm>
        </p:spPr>
        <p:txBody>
          <a:bodyPr>
            <a:normAutofit/>
          </a:bodyPr>
          <a:lstStyle/>
          <a:p>
            <a:pPr marL="1114425" indent="-1114425">
              <a:buFont typeface="+mj-lt"/>
              <a:buAutoNum type="arabicPeriod" startAt="3"/>
            </a:pPr>
            <a:r>
              <a:rPr lang="en-US" sz="4800" dirty="0">
                <a:solidFill>
                  <a:srgbClr val="FF0000"/>
                </a:solidFill>
                <a:latin typeface="Times New Roman" panose="02020603050405020304" pitchFamily="18" charset="0"/>
                <a:cs typeface="Times New Roman" panose="02020603050405020304" pitchFamily="18" charset="0"/>
              </a:rPr>
              <a:t>Scope of work</a:t>
            </a:r>
            <a:endParaRPr lang="en-US" sz="4800" dirty="0"/>
          </a:p>
        </p:txBody>
      </p:sp>
      <p:sp>
        <p:nvSpPr>
          <p:cNvPr id="4" name="TextBox 3">
            <a:extLst>
              <a:ext uri="{FF2B5EF4-FFF2-40B4-BE49-F238E27FC236}">
                <a16:creationId xmlns:a16="http://schemas.microsoft.com/office/drawing/2014/main" id="{7BB63BEA-7E9C-88A3-9EF9-478C29FC84F7}"/>
              </a:ext>
            </a:extLst>
          </p:cNvPr>
          <p:cNvSpPr txBox="1"/>
          <p:nvPr/>
        </p:nvSpPr>
        <p:spPr>
          <a:xfrm>
            <a:off x="1891145" y="2036620"/>
            <a:ext cx="14505710" cy="1107996"/>
          </a:xfrm>
          <a:prstGeom prst="rect">
            <a:avLst/>
          </a:prstGeom>
          <a:noFill/>
        </p:spPr>
        <p:txBody>
          <a:bodyPr wrap="square" rtlCol="0">
            <a:spAutoFit/>
          </a:bodyPr>
          <a:lstStyle/>
          <a:p>
            <a:r>
              <a:rPr lang="km-KH" sz="3300" dirty="0">
                <a:latin typeface="Khmer OS" panose="02000500000000020004" pitchFamily="2" charset="0"/>
                <a:cs typeface="Khmer OS" panose="02000500000000020004" pitchFamily="2" charset="0"/>
              </a:rPr>
              <a:t>	ប្រព័ន្ធគ្រប់គ្រង</a:t>
            </a:r>
            <a:r>
              <a:rPr lang="en-US" sz="3300" dirty="0">
                <a:latin typeface="Khmer OS" panose="02000500000000020004" pitchFamily="2" charset="0"/>
                <a:cs typeface="Khmer OS" panose="02000500000000020004" pitchFamily="2" charset="0"/>
              </a:rPr>
              <a:t> Computer Store</a:t>
            </a:r>
            <a:r>
              <a:rPr lang="km-KH" sz="3300" dirty="0">
                <a:latin typeface="Khmer OS" panose="02000500000000020004" pitchFamily="2" charset="0"/>
                <a:cs typeface="Khmer OS" panose="02000500000000020004" pitchFamily="2" charset="0"/>
              </a:rPr>
              <a:t> នេះគឺមាននូវលទ្ធភាពនិងមុខងារដូចជា៖</a:t>
            </a:r>
          </a:p>
          <a:p>
            <a:endParaRPr lang="en-US" sz="33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F1CE4E0-92F7-AA19-09B4-2B5E4600E806}"/>
              </a:ext>
            </a:extLst>
          </p:cNvPr>
          <p:cNvSpPr txBox="1"/>
          <p:nvPr/>
        </p:nvSpPr>
        <p:spPr>
          <a:xfrm>
            <a:off x="2566086" y="3086870"/>
            <a:ext cx="13155828" cy="6463308"/>
          </a:xfrm>
          <a:prstGeom prst="rect">
            <a:avLst/>
          </a:prstGeom>
          <a:noFill/>
        </p:spPr>
        <p:txBody>
          <a:bodyPr wrap="square">
            <a:spAutoFit/>
          </a:bodyPr>
          <a:lstStyle/>
          <a:p>
            <a:pPr marL="771525" indent="-771525">
              <a:lnSpc>
                <a:spcPct val="150000"/>
              </a:lnSpc>
              <a:buFont typeface="+mj-lt"/>
              <a:buAutoNum type="arabicPeriod"/>
            </a:pPr>
            <a:r>
              <a:rPr lang="km-KH" sz="3600" dirty="0">
                <a:latin typeface="Khmer OS" panose="02000500000000020004" pitchFamily="2" charset="0"/>
                <a:cs typeface="Khmer OS" panose="02000500000000020004" pitchFamily="2" charset="0"/>
              </a:rPr>
              <a:t>ប្រព័ន្ធសុវត្តិភាពនិងការផ្ដល់សិទ្ធទៅអោយអ្នកប្រើប្រាស់</a:t>
            </a:r>
          </a:p>
          <a:p>
            <a:pPr marL="771525" indent="-771525">
              <a:lnSpc>
                <a:spcPct val="150000"/>
              </a:lnSpc>
              <a:buFont typeface="+mj-lt"/>
              <a:buAutoNum type="arabicPeriod"/>
            </a:pPr>
            <a:r>
              <a:rPr lang="km-KH" sz="3600" dirty="0">
                <a:latin typeface="Khmer OS" panose="02000500000000020004" pitchFamily="2" charset="0"/>
                <a:cs typeface="Khmer OS" panose="02000500000000020004" pitchFamily="2" charset="0"/>
              </a:rPr>
              <a:t>ការបញ្ចូលនិងការកែប្រែព័ត៌មានរបស់</a:t>
            </a:r>
            <a:r>
              <a:rPr lang="km-KH" sz="3600" dirty="0">
                <a:ln w="0"/>
                <a:latin typeface="Khmer OS" panose="02000500000000020004" pitchFamily="2" charset="0"/>
                <a:cs typeface="Khmer OS" panose="02000500000000020004" pitchFamily="2" charset="0"/>
              </a:rPr>
              <a:t>អតិថិជន</a:t>
            </a:r>
            <a:r>
              <a:rPr lang="en-US" sz="3600" dirty="0">
                <a:ln w="0"/>
                <a:latin typeface="Khmer OS" panose="02000500000000020004" pitchFamily="2" charset="0"/>
                <a:cs typeface="Khmer OS" panose="02000500000000020004" pitchFamily="2" charset="0"/>
              </a:rPr>
              <a:t>, </a:t>
            </a:r>
            <a:r>
              <a:rPr lang="km-KH" sz="3600" dirty="0">
                <a:ln w="0"/>
                <a:latin typeface="Khmer OS" panose="02000500000000020004" pitchFamily="2" charset="0"/>
                <a:cs typeface="Khmer OS" panose="02000500000000020004" pitchFamily="2" charset="0"/>
              </a:rPr>
              <a:t>បុគ្គលិកនិង</a:t>
            </a:r>
            <a:r>
              <a:rPr lang="en-US" sz="3600" dirty="0">
                <a:ln w="0"/>
                <a:latin typeface="Khmer OS" panose="02000500000000020004" pitchFamily="2" charset="0"/>
                <a:cs typeface="Khmer OS" panose="02000500000000020004" pitchFamily="2" charset="0"/>
              </a:rPr>
              <a:t>Supplier</a:t>
            </a:r>
            <a:endParaRPr lang="km-KH" sz="3600" dirty="0">
              <a:latin typeface="Khmer OS" panose="02000500000000020004" pitchFamily="2" charset="0"/>
              <a:cs typeface="Khmer OS" panose="02000500000000020004" pitchFamily="2" charset="0"/>
            </a:endParaRPr>
          </a:p>
          <a:p>
            <a:pPr marL="771525" indent="-771525">
              <a:lnSpc>
                <a:spcPct val="150000"/>
              </a:lnSpc>
              <a:buFont typeface="+mj-lt"/>
              <a:buAutoNum type="arabicPeriod"/>
            </a:pPr>
            <a:r>
              <a:rPr lang="km-KH" sz="3600" dirty="0">
                <a:latin typeface="Khmer OS" panose="02000500000000020004" pitchFamily="2" charset="0"/>
                <a:cs typeface="Khmer OS" panose="02000500000000020004" pitchFamily="2" charset="0"/>
              </a:rPr>
              <a:t>ការគ្រប់គ្រងទៅលើស្តុក</a:t>
            </a:r>
            <a:endParaRPr lang="en-US" sz="3600" dirty="0">
              <a:latin typeface="Khmer OS" panose="02000500000000020004" pitchFamily="2" charset="0"/>
              <a:cs typeface="Khmer OS" panose="02000500000000020004" pitchFamily="2" charset="0"/>
            </a:endParaRPr>
          </a:p>
          <a:p>
            <a:pPr marL="771525" indent="-771525">
              <a:buFont typeface="+mj-lt"/>
              <a:buAutoNum type="arabicPeriod" startAt="5"/>
            </a:pPr>
            <a:r>
              <a:rPr lang="km-KH" sz="3600" dirty="0">
                <a:latin typeface="Khmer OS" panose="02000500000000020004" pitchFamily="2" charset="0"/>
                <a:cs typeface="Khmer OS" panose="02000500000000020004" pitchFamily="2" charset="0"/>
              </a:rPr>
              <a:t>ការធ្វើវិក្ក័យប័ត្រលក់និងវិក្ក័យប័ត្រទិញ</a:t>
            </a:r>
          </a:p>
          <a:p>
            <a:pPr marL="771525" indent="-771525">
              <a:lnSpc>
                <a:spcPct val="150000"/>
              </a:lnSpc>
              <a:buFont typeface="+mj-lt"/>
              <a:buAutoNum type="arabicPeriod" startAt="5"/>
            </a:pPr>
            <a:r>
              <a:rPr lang="km-KH" sz="3600" dirty="0">
                <a:latin typeface="Khmer OS" panose="02000500000000020004" pitchFamily="2" charset="0"/>
                <a:cs typeface="Khmer OS" panose="02000500000000020004" pitchFamily="2" charset="0"/>
              </a:rPr>
              <a:t>ការត្រួតពិនិត្យទៅលើចំណូលនិងចំណាយផ្សេងៗ</a:t>
            </a:r>
          </a:p>
          <a:p>
            <a:pPr marL="771525" indent="-771525">
              <a:buFont typeface="+mj-lt"/>
              <a:buAutoNum type="arabicPeriod" startAt="5"/>
            </a:pPr>
            <a:r>
              <a:rPr lang="km-KH" sz="3600" dirty="0">
                <a:ln w="0"/>
                <a:latin typeface="Khmer OS" panose="02000500000000020004" pitchFamily="2" charset="0"/>
                <a:cs typeface="Khmer OS" panose="02000500000000020004" pitchFamily="2" charset="0"/>
              </a:rPr>
              <a:t>មាន</a:t>
            </a:r>
            <a:r>
              <a:rPr lang="en-US" sz="3600" dirty="0">
                <a:ln w="0"/>
                <a:latin typeface="Khmer OS" panose="02000500000000020004" pitchFamily="2" charset="0"/>
                <a:cs typeface="Khmer OS" panose="02000500000000020004" pitchFamily="2" charset="0"/>
              </a:rPr>
              <a:t>Database</a:t>
            </a:r>
            <a:r>
              <a:rPr lang="km-KH" sz="3600" dirty="0">
                <a:ln w="0"/>
                <a:latin typeface="Khmer OS" panose="02000500000000020004" pitchFamily="2" charset="0"/>
                <a:cs typeface="Khmer OS" panose="02000500000000020004" pitchFamily="2" charset="0"/>
              </a:rPr>
              <a:t>សម្រាប់រក្សាទុករាល់ទិន្នន័យទាំងអស់</a:t>
            </a:r>
            <a:r>
              <a:rPr lang="en-US" sz="3600" dirty="0">
                <a:ln w="0"/>
                <a:latin typeface="Khmer OS" panose="02000500000000020004" pitchFamily="2" charset="0"/>
                <a:cs typeface="Khmer OS" panose="02000500000000020004" pitchFamily="2" charset="0"/>
              </a:rPr>
              <a:t> </a:t>
            </a:r>
            <a:r>
              <a:rPr lang="en-US" sz="3600" dirty="0">
                <a:ln w="0"/>
                <a:solidFill>
                  <a:srgbClr val="FF0000"/>
                </a:solidFill>
                <a:latin typeface="Khmer OS" panose="02000500000000020004" pitchFamily="2" charset="0"/>
                <a:cs typeface="Khmer OS" panose="02000500000000020004" pitchFamily="2" charset="0"/>
              </a:rPr>
              <a:t>(SQL Server)</a:t>
            </a:r>
            <a:endParaRPr lang="km-KH" sz="3600" dirty="0">
              <a:ln w="0"/>
              <a:solidFill>
                <a:srgbClr val="FF0000"/>
              </a:solidFill>
              <a:latin typeface="Khmer OS" panose="02000500000000020004" pitchFamily="2" charset="0"/>
              <a:cs typeface="Khmer OS" panose="02000500000000020004" pitchFamily="2" charset="0"/>
            </a:endParaRPr>
          </a:p>
          <a:p>
            <a:pPr marL="771525" indent="-771525">
              <a:buFont typeface="+mj-lt"/>
              <a:buAutoNum type="arabicPeriod" startAt="5"/>
            </a:pPr>
            <a:r>
              <a:rPr lang="km-KH" sz="3600" dirty="0">
                <a:latin typeface="Khmer OS" panose="02000500000000020004" pitchFamily="2" charset="0"/>
                <a:cs typeface="Khmer OS" panose="02000500000000020004" pitchFamily="2" charset="0"/>
              </a:rPr>
              <a:t>អាចបង្ហាញពីរបាយការណ៏</a:t>
            </a:r>
            <a:r>
              <a:rPr lang="km-KH" sz="3600" dirty="0">
                <a:ln w="0"/>
                <a:latin typeface="Khmer OS" panose="02000500000000020004" pitchFamily="2" charset="0"/>
                <a:cs typeface="Khmer OS" panose="02000500000000020004" pitchFamily="2" charset="0"/>
              </a:rPr>
              <a:t>ប្រចាំថ្ងៃឬកំឡុងពេល។</a:t>
            </a:r>
            <a:endParaRPr lang="en-US" sz="3600" dirty="0"/>
          </a:p>
        </p:txBody>
      </p:sp>
    </p:spTree>
    <p:extLst>
      <p:ext uri="{BB962C8B-B14F-4D97-AF65-F5344CB8AC3E}">
        <p14:creationId xmlns:p14="http://schemas.microsoft.com/office/powerpoint/2010/main" val="2538502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4C212-C32C-CCCF-A6AE-19D1EF5CD8A3}"/>
              </a:ext>
            </a:extLst>
          </p:cNvPr>
          <p:cNvSpPr>
            <a:spLocks noGrp="1"/>
          </p:cNvSpPr>
          <p:nvPr>
            <p:ph type="title"/>
          </p:nvPr>
        </p:nvSpPr>
        <p:spPr>
          <a:xfrm>
            <a:off x="1814992" y="512139"/>
            <a:ext cx="14236484" cy="1545261"/>
          </a:xfrm>
        </p:spPr>
        <p:txBody>
          <a:bodyPr/>
          <a:lstStyle/>
          <a:p>
            <a:r>
              <a:rPr lang="en-US" sz="5400" dirty="0">
                <a:solidFill>
                  <a:srgbClr val="FF0000"/>
                </a:solidFill>
                <a:latin typeface="Times New Roman" panose="02020603050405020304" pitchFamily="18" charset="0"/>
                <a:cs typeface="Times New Roman" panose="02020603050405020304" pitchFamily="18" charset="0"/>
              </a:rPr>
              <a:t>Tools</a:t>
            </a:r>
            <a:endParaRPr lang="en-US" dirty="0"/>
          </a:p>
        </p:txBody>
      </p:sp>
      <p:pic>
        <p:nvPicPr>
          <p:cNvPr id="1026" name="Picture 2">
            <a:extLst>
              <a:ext uri="{FF2B5EF4-FFF2-40B4-BE49-F238E27FC236}">
                <a16:creationId xmlns:a16="http://schemas.microsoft.com/office/drawing/2014/main" id="{66FA1FF7-88ED-5439-FCAF-9962F11223F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4992" y="2087394"/>
            <a:ext cx="22098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12D7334-8AEE-A8EC-D4B9-EDF7489B0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6115050"/>
            <a:ext cx="3724275" cy="19240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D2ACE0D-9A40-7EA4-5BC6-065793743D3A}"/>
              </a:ext>
            </a:extLst>
          </p:cNvPr>
          <p:cNvSpPr txBox="1"/>
          <p:nvPr/>
        </p:nvSpPr>
        <p:spPr>
          <a:xfrm>
            <a:off x="5257800" y="2247900"/>
            <a:ext cx="10587774" cy="2241960"/>
          </a:xfrm>
          <a:prstGeom prst="rect">
            <a:avLst/>
          </a:prstGeom>
          <a:noFill/>
        </p:spPr>
        <p:txBody>
          <a:bodyPr wrap="square">
            <a:spAutoFit/>
          </a:bodyPr>
          <a:lstStyle/>
          <a:p>
            <a:pPr>
              <a:lnSpc>
                <a:spcPct val="150000"/>
              </a:lnSpc>
            </a:pPr>
            <a:r>
              <a:rPr lang="en-US" sz="2400" dirty="0">
                <a:latin typeface="Times New Roman" panose="02020603050405020304" pitchFamily="18" charset="0"/>
                <a:cs typeface="Times New Roman" panose="02020603050405020304" pitchFamily="18" charset="0"/>
              </a:rPr>
              <a:t>	Visual Studio Code, also commonly referred to as VS Code, is a source-code editor developed by Microsoft for Windows, Linux and macOS. Features include support for debugging, syntax highlighting, intelligent code completion, snippets, code refactoring, and embedded Git.</a:t>
            </a:r>
          </a:p>
        </p:txBody>
      </p:sp>
      <p:sp>
        <p:nvSpPr>
          <p:cNvPr id="9" name="TextBox 8">
            <a:extLst>
              <a:ext uri="{FF2B5EF4-FFF2-40B4-BE49-F238E27FC236}">
                <a16:creationId xmlns:a16="http://schemas.microsoft.com/office/drawing/2014/main" id="{30919D75-BCE4-C617-FECC-3B9EDA96C662}"/>
              </a:ext>
            </a:extLst>
          </p:cNvPr>
          <p:cNvSpPr txBox="1"/>
          <p:nvPr/>
        </p:nvSpPr>
        <p:spPr>
          <a:xfrm>
            <a:off x="5867400" y="6469440"/>
            <a:ext cx="9372600" cy="1569660"/>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    MySQL is an open-source relational database management system. Its name is a combination of "My", the name of co-founder Michael Widenius's daughter My, and "SQL", the acronym for Structured Query Language</a:t>
            </a:r>
          </a:p>
        </p:txBody>
      </p:sp>
    </p:spTree>
    <p:extLst>
      <p:ext uri="{BB962C8B-B14F-4D97-AF65-F5344CB8AC3E}">
        <p14:creationId xmlns:p14="http://schemas.microsoft.com/office/powerpoint/2010/main" val="159636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AD92D-28C7-0D82-BAFB-3887BB5D7F69}"/>
              </a:ext>
            </a:extLst>
          </p:cNvPr>
          <p:cNvSpPr>
            <a:spLocks noGrp="1"/>
          </p:cNvSpPr>
          <p:nvPr>
            <p:ph type="title"/>
          </p:nvPr>
        </p:nvSpPr>
        <p:spPr>
          <a:xfrm>
            <a:off x="1931774" y="991256"/>
            <a:ext cx="4136520" cy="869784"/>
          </a:xfrm>
        </p:spPr>
        <p:txBody>
          <a:bodyPr>
            <a:normAutofit/>
          </a:bodyPr>
          <a:lstStyle/>
          <a:p>
            <a:pPr algn="l"/>
            <a:r>
              <a:rPr lang="en-US" dirty="0">
                <a:solidFill>
                  <a:srgbClr val="FF0000"/>
                </a:solidFill>
              </a:rPr>
              <a:t>Databases</a:t>
            </a:r>
          </a:p>
        </p:txBody>
      </p:sp>
      <p:pic>
        <p:nvPicPr>
          <p:cNvPr id="4" name="Picture 3">
            <a:extLst>
              <a:ext uri="{FF2B5EF4-FFF2-40B4-BE49-F238E27FC236}">
                <a16:creationId xmlns:a16="http://schemas.microsoft.com/office/drawing/2014/main" id="{D410298F-6B0D-B850-31CD-90A2B9263093}"/>
              </a:ext>
            </a:extLst>
          </p:cNvPr>
          <p:cNvPicPr>
            <a:picLocks noChangeAspect="1"/>
          </p:cNvPicPr>
          <p:nvPr/>
        </p:nvPicPr>
        <p:blipFill rotWithShape="1">
          <a:blip r:embed="rId2"/>
          <a:srcRect b="2600"/>
          <a:stretch/>
        </p:blipFill>
        <p:spPr>
          <a:xfrm>
            <a:off x="903939" y="1861040"/>
            <a:ext cx="16771068" cy="7241397"/>
          </a:xfrm>
          <a:prstGeom prst="rect">
            <a:avLst/>
          </a:prstGeom>
        </p:spPr>
      </p:pic>
    </p:spTree>
    <p:extLst>
      <p:ext uri="{BB962C8B-B14F-4D97-AF65-F5344CB8AC3E}">
        <p14:creationId xmlns:p14="http://schemas.microsoft.com/office/powerpoint/2010/main" val="2899865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DDFB4-C1A4-A469-2964-7A1536F4B369}"/>
              </a:ext>
            </a:extLst>
          </p:cNvPr>
          <p:cNvSpPr>
            <a:spLocks noGrp="1"/>
          </p:cNvSpPr>
          <p:nvPr>
            <p:ph type="title"/>
          </p:nvPr>
        </p:nvSpPr>
        <p:spPr>
          <a:xfrm>
            <a:off x="2222089" y="918636"/>
            <a:ext cx="4924496" cy="1217745"/>
          </a:xfrm>
        </p:spPr>
        <p:txBody>
          <a:bodyPr/>
          <a:lstStyle/>
          <a:p>
            <a:pPr algn="l"/>
            <a:r>
              <a:rPr lang="en-US" dirty="0">
                <a:solidFill>
                  <a:srgbClr val="FF0000"/>
                </a:solidFill>
              </a:rPr>
              <a:t>Login form</a:t>
            </a:r>
          </a:p>
        </p:txBody>
      </p:sp>
      <p:pic>
        <p:nvPicPr>
          <p:cNvPr id="15" name="Picture 14">
            <a:extLst>
              <a:ext uri="{FF2B5EF4-FFF2-40B4-BE49-F238E27FC236}">
                <a16:creationId xmlns:a16="http://schemas.microsoft.com/office/drawing/2014/main" id="{A886B11A-36A0-AD2B-6752-18DB32BCFCB0}"/>
              </a:ext>
            </a:extLst>
          </p:cNvPr>
          <p:cNvPicPr>
            <a:picLocks noChangeAspect="1"/>
          </p:cNvPicPr>
          <p:nvPr/>
        </p:nvPicPr>
        <p:blipFill rotWithShape="1">
          <a:blip r:embed="rId2"/>
          <a:srcRect b="7896"/>
          <a:stretch/>
        </p:blipFill>
        <p:spPr>
          <a:xfrm>
            <a:off x="3969332" y="2098281"/>
            <a:ext cx="6354506" cy="7197462"/>
          </a:xfrm>
          <a:prstGeom prst="rect">
            <a:avLst/>
          </a:prstGeom>
        </p:spPr>
      </p:pic>
    </p:spTree>
    <p:extLst>
      <p:ext uri="{BB962C8B-B14F-4D97-AF65-F5344CB8AC3E}">
        <p14:creationId xmlns:p14="http://schemas.microsoft.com/office/powerpoint/2010/main" val="2818573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4" name="Group 4"/>
          <p:cNvGrpSpPr/>
          <p:nvPr/>
        </p:nvGrpSpPr>
        <p:grpSpPr>
          <a:xfrm>
            <a:off x="621322" y="2281642"/>
            <a:ext cx="17347278" cy="7150367"/>
            <a:chOff x="0" y="0"/>
            <a:chExt cx="4568830" cy="1883224"/>
          </a:xfrm>
        </p:grpSpPr>
        <p:sp>
          <p:nvSpPr>
            <p:cNvPr id="5" name="Freeform 5"/>
            <p:cNvSpPr/>
            <p:nvPr/>
          </p:nvSpPr>
          <p:spPr>
            <a:xfrm>
              <a:off x="0" y="0"/>
              <a:ext cx="4568830" cy="1883224"/>
            </a:xfrm>
            <a:custGeom>
              <a:avLst/>
              <a:gdLst/>
              <a:ahLst/>
              <a:cxnLst/>
              <a:rect l="l" t="t" r="r" b="b"/>
              <a:pathLst>
                <a:path w="4568830" h="1883224">
                  <a:moveTo>
                    <a:pt x="0" y="0"/>
                  </a:moveTo>
                  <a:lnTo>
                    <a:pt x="4568830" y="0"/>
                  </a:lnTo>
                  <a:lnTo>
                    <a:pt x="4568830" y="1883224"/>
                  </a:lnTo>
                  <a:lnTo>
                    <a:pt x="0" y="1883224"/>
                  </a:lnTo>
                  <a:close/>
                </a:path>
              </a:pathLst>
            </a:custGeom>
            <a:solidFill>
              <a:srgbClr val="FFFFFF"/>
            </a:solidFill>
          </p:spPr>
        </p:sp>
        <p:sp>
          <p:nvSpPr>
            <p:cNvPr id="6" name="TextBox 6"/>
            <p:cNvSpPr txBox="1"/>
            <p:nvPr/>
          </p:nvSpPr>
          <p:spPr>
            <a:xfrm>
              <a:off x="0" y="-47625"/>
              <a:ext cx="4568830" cy="1930849"/>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2907205" y="5029991"/>
            <a:ext cx="3461793" cy="587791"/>
            <a:chOff x="0" y="0"/>
            <a:chExt cx="1066152" cy="181026"/>
          </a:xfrm>
        </p:grpSpPr>
        <p:sp>
          <p:nvSpPr>
            <p:cNvPr id="8" name="Freeform 8"/>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9" name="TextBox 9"/>
            <p:cNvSpPr txBox="1"/>
            <p:nvPr/>
          </p:nvSpPr>
          <p:spPr>
            <a:xfrm>
              <a:off x="0" y="-47625"/>
              <a:ext cx="1066152" cy="228651"/>
            </a:xfrm>
            <a:prstGeom prst="rect">
              <a:avLst/>
            </a:prstGeom>
          </p:spPr>
          <p:txBody>
            <a:bodyPr lIns="0" tIns="0" rIns="0" bIns="0" rtlCol="0" anchor="ctr"/>
            <a:lstStyle/>
            <a:p>
              <a:pPr algn="ctr">
                <a:lnSpc>
                  <a:spcPts val="3220"/>
                </a:lnSpc>
              </a:pPr>
              <a:r>
                <a:rPr lang="en-US" sz="2300">
                  <a:solidFill>
                    <a:srgbClr val="FFFFFF"/>
                  </a:solidFill>
                  <a:latin typeface="Montserrat Bold"/>
                </a:rPr>
                <a:t>Youskim Sela</a:t>
              </a:r>
            </a:p>
          </p:txBody>
        </p:sp>
      </p:grpSp>
      <p:grpSp>
        <p:nvGrpSpPr>
          <p:cNvPr id="10" name="Group 10"/>
          <p:cNvGrpSpPr>
            <a:grpSpLocks noChangeAspect="1"/>
          </p:cNvGrpSpPr>
          <p:nvPr/>
        </p:nvGrpSpPr>
        <p:grpSpPr>
          <a:xfrm>
            <a:off x="3982881" y="2709686"/>
            <a:ext cx="2189664" cy="2189664"/>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23" r="223"/>
              </a:stretch>
            </a:blipFill>
          </p:spPr>
        </p:sp>
      </p:grpSp>
      <p:grpSp>
        <p:nvGrpSpPr>
          <p:cNvPr id="14" name="Group 14"/>
          <p:cNvGrpSpPr>
            <a:grpSpLocks noChangeAspect="1"/>
          </p:cNvGrpSpPr>
          <p:nvPr/>
        </p:nvGrpSpPr>
        <p:grpSpPr>
          <a:xfrm>
            <a:off x="7881260" y="2571999"/>
            <a:ext cx="2209426" cy="2209426"/>
            <a:chOff x="0" y="0"/>
            <a:chExt cx="14840029" cy="14840029"/>
          </a:xfrm>
        </p:grpSpPr>
        <p:sp>
          <p:nvSpPr>
            <p:cNvPr id="15" name="Freeform 1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6" name="Freeform 1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id="17" name="Freeform 1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156" r="223" b="-156"/>
              </a:stretch>
            </a:blipFill>
          </p:spPr>
        </p:sp>
      </p:grpSp>
      <p:grpSp>
        <p:nvGrpSpPr>
          <p:cNvPr id="18" name="Group 18"/>
          <p:cNvGrpSpPr>
            <a:grpSpLocks noChangeAspect="1"/>
          </p:cNvGrpSpPr>
          <p:nvPr/>
        </p:nvGrpSpPr>
        <p:grpSpPr>
          <a:xfrm>
            <a:off x="11917797" y="2709686"/>
            <a:ext cx="2189664" cy="2189664"/>
            <a:chOff x="0" y="0"/>
            <a:chExt cx="14840029" cy="14840029"/>
          </a:xfrm>
        </p:grpSpPr>
        <p:sp>
          <p:nvSpPr>
            <p:cNvPr id="19" name="Freeform 19"/>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20" name="Freeform 20"/>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id="21" name="Freeform 21"/>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23" r="223"/>
              </a:stretch>
            </a:blipFill>
          </p:spPr>
        </p:sp>
      </p:grpSp>
      <p:grpSp>
        <p:nvGrpSpPr>
          <p:cNvPr id="22" name="Group 22"/>
          <p:cNvGrpSpPr>
            <a:grpSpLocks noChangeAspect="1"/>
          </p:cNvGrpSpPr>
          <p:nvPr/>
        </p:nvGrpSpPr>
        <p:grpSpPr>
          <a:xfrm>
            <a:off x="2379124" y="6177933"/>
            <a:ext cx="2090320" cy="2090320"/>
            <a:chOff x="0" y="0"/>
            <a:chExt cx="14840029" cy="14840029"/>
          </a:xfrm>
        </p:grpSpPr>
        <p:sp>
          <p:nvSpPr>
            <p:cNvPr id="23" name="Freeform 23"/>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24" name="Freeform 24"/>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id="25" name="Freeform 25"/>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23" t="-16665" r="223" b="-16666"/>
              </a:stretch>
            </a:blipFill>
          </p:spPr>
        </p:sp>
      </p:grpSp>
      <p:grpSp>
        <p:nvGrpSpPr>
          <p:cNvPr id="26" name="Group 26"/>
          <p:cNvGrpSpPr>
            <a:grpSpLocks noChangeAspect="1"/>
          </p:cNvGrpSpPr>
          <p:nvPr/>
        </p:nvGrpSpPr>
        <p:grpSpPr>
          <a:xfrm>
            <a:off x="6172544" y="6117329"/>
            <a:ext cx="2211529" cy="2211529"/>
            <a:chOff x="0" y="0"/>
            <a:chExt cx="14840029" cy="14840029"/>
          </a:xfrm>
        </p:grpSpPr>
        <p:sp>
          <p:nvSpPr>
            <p:cNvPr id="27" name="Freeform 27"/>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28" name="Freeform 28"/>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id="29" name="Freeform 29"/>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223" t="-58763" r="223" b="-19012"/>
              </a:stretch>
            </a:blipFill>
          </p:spPr>
        </p:sp>
      </p:grpSp>
      <p:grpSp>
        <p:nvGrpSpPr>
          <p:cNvPr id="30" name="Group 30"/>
          <p:cNvGrpSpPr>
            <a:grpSpLocks noChangeAspect="1"/>
          </p:cNvGrpSpPr>
          <p:nvPr/>
        </p:nvGrpSpPr>
        <p:grpSpPr>
          <a:xfrm>
            <a:off x="9669138" y="6169044"/>
            <a:ext cx="2108099" cy="2108099"/>
            <a:chOff x="0" y="0"/>
            <a:chExt cx="14840029" cy="14840029"/>
          </a:xfrm>
        </p:grpSpPr>
        <p:sp>
          <p:nvSpPr>
            <p:cNvPr id="31" name="Freeform 3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32" name="Freeform 3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id="33" name="Freeform 3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223" t="-70" r="223" b="-70"/>
              </a:stretch>
            </a:blipFill>
          </p:spPr>
        </p:sp>
      </p:grpSp>
      <p:grpSp>
        <p:nvGrpSpPr>
          <p:cNvPr id="34" name="Group 34"/>
          <p:cNvGrpSpPr>
            <a:grpSpLocks noChangeAspect="1"/>
          </p:cNvGrpSpPr>
          <p:nvPr/>
        </p:nvGrpSpPr>
        <p:grpSpPr>
          <a:xfrm>
            <a:off x="13063112" y="6177933"/>
            <a:ext cx="2090320" cy="2090320"/>
            <a:chOff x="0" y="0"/>
            <a:chExt cx="14840029" cy="14840029"/>
          </a:xfrm>
        </p:grpSpPr>
        <p:sp>
          <p:nvSpPr>
            <p:cNvPr id="35" name="Freeform 3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36" name="Freeform 3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sp>
        <p:sp>
          <p:nvSpPr>
            <p:cNvPr id="37" name="Freeform 3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223" t="-16555" r="223" b="-16555"/>
              </a:stretch>
            </a:blipFill>
          </p:spPr>
        </p:sp>
      </p:grpSp>
      <p:sp>
        <p:nvSpPr>
          <p:cNvPr id="38" name="TextBox 38"/>
          <p:cNvSpPr txBox="1"/>
          <p:nvPr/>
        </p:nvSpPr>
        <p:spPr>
          <a:xfrm>
            <a:off x="5938929" y="811142"/>
            <a:ext cx="5392476" cy="850313"/>
          </a:xfrm>
          <a:prstGeom prst="rect">
            <a:avLst/>
          </a:prstGeom>
        </p:spPr>
        <p:txBody>
          <a:bodyPr lIns="0" tIns="0" rIns="0" bIns="0" rtlCol="0" anchor="t">
            <a:spAutoFit/>
          </a:bodyPr>
          <a:lstStyle/>
          <a:p>
            <a:pPr marL="0" lvl="0" indent="0" algn="ctr">
              <a:lnSpc>
                <a:spcPts val="6983"/>
              </a:lnSpc>
              <a:spcBef>
                <a:spcPct val="0"/>
              </a:spcBef>
            </a:pPr>
            <a:r>
              <a:rPr lang="en-US" sz="5024">
                <a:solidFill>
                  <a:srgbClr val="FFFFFF"/>
                </a:solidFill>
                <a:latin typeface="Now Bold"/>
              </a:rPr>
              <a:t>Project Teams</a:t>
            </a:r>
          </a:p>
        </p:txBody>
      </p:sp>
      <p:grpSp>
        <p:nvGrpSpPr>
          <p:cNvPr id="39" name="Group 39"/>
          <p:cNvGrpSpPr/>
          <p:nvPr/>
        </p:nvGrpSpPr>
        <p:grpSpPr>
          <a:xfrm>
            <a:off x="7119305" y="5000500"/>
            <a:ext cx="3461793" cy="587791"/>
            <a:chOff x="0" y="0"/>
            <a:chExt cx="1066152" cy="181026"/>
          </a:xfrm>
        </p:grpSpPr>
        <p:sp>
          <p:nvSpPr>
            <p:cNvPr id="40" name="Freeform 40"/>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41" name="TextBox 41"/>
            <p:cNvSpPr txBox="1"/>
            <p:nvPr/>
          </p:nvSpPr>
          <p:spPr>
            <a:xfrm>
              <a:off x="0" y="-47625"/>
              <a:ext cx="1066152" cy="228651"/>
            </a:xfrm>
            <a:prstGeom prst="rect">
              <a:avLst/>
            </a:prstGeom>
          </p:spPr>
          <p:txBody>
            <a:bodyPr lIns="0" tIns="0" rIns="0" bIns="0" rtlCol="0" anchor="ctr"/>
            <a:lstStyle/>
            <a:p>
              <a:pPr algn="ctr">
                <a:lnSpc>
                  <a:spcPts val="3220"/>
                </a:lnSpc>
              </a:pPr>
              <a:r>
                <a:rPr lang="en-US" sz="2300">
                  <a:solidFill>
                    <a:srgbClr val="FFFFFF"/>
                  </a:solidFill>
                  <a:latin typeface="Montserrat Bold"/>
                </a:rPr>
                <a:t>Taing kimleng</a:t>
              </a:r>
            </a:p>
          </p:txBody>
        </p:sp>
      </p:grpSp>
      <p:grpSp>
        <p:nvGrpSpPr>
          <p:cNvPr id="42" name="Group 42"/>
          <p:cNvGrpSpPr/>
          <p:nvPr/>
        </p:nvGrpSpPr>
        <p:grpSpPr>
          <a:xfrm>
            <a:off x="11331405" y="5069344"/>
            <a:ext cx="3461793" cy="587791"/>
            <a:chOff x="0" y="0"/>
            <a:chExt cx="1066152" cy="181026"/>
          </a:xfrm>
        </p:grpSpPr>
        <p:sp>
          <p:nvSpPr>
            <p:cNvPr id="43" name="Freeform 43"/>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44" name="TextBox 44"/>
            <p:cNvSpPr txBox="1"/>
            <p:nvPr/>
          </p:nvSpPr>
          <p:spPr>
            <a:xfrm>
              <a:off x="0" y="-47625"/>
              <a:ext cx="1066152" cy="228651"/>
            </a:xfrm>
            <a:prstGeom prst="rect">
              <a:avLst/>
            </a:prstGeom>
          </p:spPr>
          <p:txBody>
            <a:bodyPr lIns="0" tIns="0" rIns="0" bIns="0" rtlCol="0" anchor="ctr"/>
            <a:lstStyle/>
            <a:p>
              <a:pPr algn="ctr">
                <a:lnSpc>
                  <a:spcPts val="3220"/>
                </a:lnSpc>
              </a:pPr>
              <a:r>
                <a:rPr lang="en-US" sz="2300">
                  <a:solidFill>
                    <a:srgbClr val="FFFFFF"/>
                  </a:solidFill>
                  <a:latin typeface="Montserrat Bold"/>
                </a:rPr>
                <a:t>Tai Ngan</a:t>
              </a:r>
            </a:p>
          </p:txBody>
        </p:sp>
      </p:grpSp>
      <p:grpSp>
        <p:nvGrpSpPr>
          <p:cNvPr id="45" name="Group 45"/>
          <p:cNvGrpSpPr/>
          <p:nvPr/>
        </p:nvGrpSpPr>
        <p:grpSpPr>
          <a:xfrm>
            <a:off x="1788326" y="8443157"/>
            <a:ext cx="3461793" cy="587791"/>
            <a:chOff x="0" y="0"/>
            <a:chExt cx="1066152" cy="181026"/>
          </a:xfrm>
        </p:grpSpPr>
        <p:sp>
          <p:nvSpPr>
            <p:cNvPr id="46" name="Freeform 46"/>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47" name="TextBox 47"/>
            <p:cNvSpPr txBox="1"/>
            <p:nvPr/>
          </p:nvSpPr>
          <p:spPr>
            <a:xfrm>
              <a:off x="0" y="-47625"/>
              <a:ext cx="1066152" cy="228651"/>
            </a:xfrm>
            <a:prstGeom prst="rect">
              <a:avLst/>
            </a:prstGeom>
          </p:spPr>
          <p:txBody>
            <a:bodyPr lIns="0" tIns="0" rIns="0" bIns="0" rtlCol="0" anchor="ctr"/>
            <a:lstStyle/>
            <a:p>
              <a:pPr algn="ctr">
                <a:lnSpc>
                  <a:spcPts val="3220"/>
                </a:lnSpc>
              </a:pPr>
              <a:r>
                <a:rPr lang="en-US" sz="2300">
                  <a:solidFill>
                    <a:srgbClr val="FFFFFF"/>
                  </a:solidFill>
                  <a:latin typeface="Montserrat Bold"/>
                </a:rPr>
                <a:t>Koe Chan Sakada</a:t>
              </a:r>
            </a:p>
          </p:txBody>
        </p:sp>
      </p:grpSp>
      <p:grpSp>
        <p:nvGrpSpPr>
          <p:cNvPr id="48" name="Group 48"/>
          <p:cNvGrpSpPr/>
          <p:nvPr/>
        </p:nvGrpSpPr>
        <p:grpSpPr>
          <a:xfrm>
            <a:off x="5412044" y="8443157"/>
            <a:ext cx="3461793" cy="587791"/>
            <a:chOff x="0" y="0"/>
            <a:chExt cx="1066152" cy="181026"/>
          </a:xfrm>
        </p:grpSpPr>
        <p:sp>
          <p:nvSpPr>
            <p:cNvPr id="49" name="Freeform 49"/>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50" name="TextBox 50"/>
            <p:cNvSpPr txBox="1"/>
            <p:nvPr/>
          </p:nvSpPr>
          <p:spPr>
            <a:xfrm>
              <a:off x="0" y="-47625"/>
              <a:ext cx="1066152" cy="228651"/>
            </a:xfrm>
            <a:prstGeom prst="rect">
              <a:avLst/>
            </a:prstGeom>
          </p:spPr>
          <p:txBody>
            <a:bodyPr lIns="0" tIns="0" rIns="0" bIns="0" rtlCol="0" anchor="ctr"/>
            <a:lstStyle/>
            <a:p>
              <a:pPr algn="ctr">
                <a:lnSpc>
                  <a:spcPts val="3220"/>
                </a:lnSpc>
              </a:pPr>
              <a:r>
                <a:rPr lang="en-US" sz="2300">
                  <a:solidFill>
                    <a:srgbClr val="FFFFFF"/>
                  </a:solidFill>
                  <a:latin typeface="Montserrat Bold"/>
                </a:rPr>
                <a:t>Pan ChangLim</a:t>
              </a:r>
            </a:p>
          </p:txBody>
        </p:sp>
      </p:grpSp>
      <p:grpSp>
        <p:nvGrpSpPr>
          <p:cNvPr id="51" name="Group 51"/>
          <p:cNvGrpSpPr/>
          <p:nvPr/>
        </p:nvGrpSpPr>
        <p:grpSpPr>
          <a:xfrm>
            <a:off x="9035761" y="8443157"/>
            <a:ext cx="3461793" cy="587791"/>
            <a:chOff x="0" y="0"/>
            <a:chExt cx="1066152" cy="181026"/>
          </a:xfrm>
        </p:grpSpPr>
        <p:sp>
          <p:nvSpPr>
            <p:cNvPr id="52" name="Freeform 52"/>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53" name="TextBox 53"/>
            <p:cNvSpPr txBox="1"/>
            <p:nvPr/>
          </p:nvSpPr>
          <p:spPr>
            <a:xfrm>
              <a:off x="0" y="-47625"/>
              <a:ext cx="1066152" cy="228651"/>
            </a:xfrm>
            <a:prstGeom prst="rect">
              <a:avLst/>
            </a:prstGeom>
          </p:spPr>
          <p:txBody>
            <a:bodyPr lIns="0" tIns="0" rIns="0" bIns="0" rtlCol="0" anchor="ctr"/>
            <a:lstStyle/>
            <a:p>
              <a:pPr algn="ctr">
                <a:lnSpc>
                  <a:spcPts val="3220"/>
                </a:lnSpc>
              </a:pPr>
              <a:r>
                <a:rPr lang="en-US" sz="2300">
                  <a:solidFill>
                    <a:srgbClr val="FFFFFF"/>
                  </a:solidFill>
                  <a:latin typeface="Montserrat Bold"/>
                </a:rPr>
                <a:t>kim somnet</a:t>
              </a:r>
            </a:p>
          </p:txBody>
        </p:sp>
      </p:grpSp>
      <p:grpSp>
        <p:nvGrpSpPr>
          <p:cNvPr id="54" name="Group 54"/>
          <p:cNvGrpSpPr/>
          <p:nvPr/>
        </p:nvGrpSpPr>
        <p:grpSpPr>
          <a:xfrm>
            <a:off x="12659844" y="8370299"/>
            <a:ext cx="3461793" cy="587791"/>
            <a:chOff x="0" y="0"/>
            <a:chExt cx="1066152" cy="181026"/>
          </a:xfrm>
        </p:grpSpPr>
        <p:sp>
          <p:nvSpPr>
            <p:cNvPr id="55" name="Freeform 55"/>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56" name="TextBox 56"/>
            <p:cNvSpPr txBox="1"/>
            <p:nvPr/>
          </p:nvSpPr>
          <p:spPr>
            <a:xfrm>
              <a:off x="0" y="-47625"/>
              <a:ext cx="1066152" cy="228651"/>
            </a:xfrm>
            <a:prstGeom prst="rect">
              <a:avLst/>
            </a:prstGeom>
          </p:spPr>
          <p:txBody>
            <a:bodyPr lIns="0" tIns="0" rIns="0" bIns="0" rtlCol="0" anchor="ctr"/>
            <a:lstStyle/>
            <a:p>
              <a:pPr algn="ctr">
                <a:lnSpc>
                  <a:spcPts val="3220"/>
                </a:lnSpc>
              </a:pPr>
              <a:r>
                <a:rPr lang="en-US" sz="2300">
                  <a:solidFill>
                    <a:srgbClr val="FFFFFF"/>
                  </a:solidFill>
                  <a:latin typeface="Montserrat Bold"/>
                </a:rPr>
                <a:t>Yuon Chim</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AD0EE-4DFB-2E43-2BAA-64CA4814E034}"/>
              </a:ext>
            </a:extLst>
          </p:cNvPr>
          <p:cNvSpPr>
            <a:spLocks noGrp="1"/>
          </p:cNvSpPr>
          <p:nvPr>
            <p:ph type="title"/>
          </p:nvPr>
        </p:nvSpPr>
        <p:spPr>
          <a:xfrm>
            <a:off x="1768859" y="986600"/>
            <a:ext cx="3620438" cy="1204151"/>
          </a:xfrm>
        </p:spPr>
        <p:txBody>
          <a:bodyPr>
            <a:normAutofit/>
          </a:bodyPr>
          <a:lstStyle/>
          <a:p>
            <a:pPr algn="l"/>
            <a:r>
              <a:rPr lang="en-US" sz="4800" dirty="0">
                <a:solidFill>
                  <a:srgbClr val="FF0000"/>
                </a:solidFill>
              </a:rPr>
              <a:t>Login Role</a:t>
            </a:r>
          </a:p>
        </p:txBody>
      </p:sp>
      <p:pic>
        <p:nvPicPr>
          <p:cNvPr id="17" name="Picture 16">
            <a:extLst>
              <a:ext uri="{FF2B5EF4-FFF2-40B4-BE49-F238E27FC236}">
                <a16:creationId xmlns:a16="http://schemas.microsoft.com/office/drawing/2014/main" id="{C326702B-4F72-4DA0-559B-323BE9CA5F86}"/>
              </a:ext>
            </a:extLst>
          </p:cNvPr>
          <p:cNvPicPr>
            <a:picLocks noChangeAspect="1"/>
          </p:cNvPicPr>
          <p:nvPr/>
        </p:nvPicPr>
        <p:blipFill>
          <a:blip r:embed="rId2"/>
          <a:stretch>
            <a:fillRect/>
          </a:stretch>
        </p:blipFill>
        <p:spPr>
          <a:xfrm>
            <a:off x="1433587" y="2750376"/>
            <a:ext cx="7160918" cy="3901032"/>
          </a:xfrm>
          <a:prstGeom prst="rect">
            <a:avLst/>
          </a:prstGeom>
        </p:spPr>
      </p:pic>
      <p:pic>
        <p:nvPicPr>
          <p:cNvPr id="6" name="Picture 5">
            <a:extLst>
              <a:ext uri="{FF2B5EF4-FFF2-40B4-BE49-F238E27FC236}">
                <a16:creationId xmlns:a16="http://schemas.microsoft.com/office/drawing/2014/main" id="{823C2DDC-5552-9F8E-E6C3-031CD3AB56E3}"/>
              </a:ext>
            </a:extLst>
          </p:cNvPr>
          <p:cNvPicPr>
            <a:picLocks noChangeAspect="1"/>
          </p:cNvPicPr>
          <p:nvPr/>
        </p:nvPicPr>
        <p:blipFill>
          <a:blip r:embed="rId3"/>
          <a:stretch>
            <a:fillRect/>
          </a:stretch>
        </p:blipFill>
        <p:spPr>
          <a:xfrm>
            <a:off x="9693499" y="5143501"/>
            <a:ext cx="7659170" cy="3579239"/>
          </a:xfrm>
          <a:prstGeom prst="rect">
            <a:avLst/>
          </a:prstGeom>
        </p:spPr>
      </p:pic>
      <p:pic>
        <p:nvPicPr>
          <p:cNvPr id="8" name="Picture 7">
            <a:extLst>
              <a:ext uri="{FF2B5EF4-FFF2-40B4-BE49-F238E27FC236}">
                <a16:creationId xmlns:a16="http://schemas.microsoft.com/office/drawing/2014/main" id="{1A108316-82A1-55D8-D99F-C6D24C2E52A7}"/>
              </a:ext>
            </a:extLst>
          </p:cNvPr>
          <p:cNvPicPr>
            <a:picLocks noChangeAspect="1"/>
          </p:cNvPicPr>
          <p:nvPr/>
        </p:nvPicPr>
        <p:blipFill>
          <a:blip r:embed="rId4"/>
          <a:stretch>
            <a:fillRect/>
          </a:stretch>
        </p:blipFill>
        <p:spPr>
          <a:xfrm>
            <a:off x="9693499" y="754610"/>
            <a:ext cx="7659170" cy="3358031"/>
          </a:xfrm>
          <a:prstGeom prst="rect">
            <a:avLst/>
          </a:prstGeom>
        </p:spPr>
      </p:pic>
    </p:spTree>
    <p:extLst>
      <p:ext uri="{BB962C8B-B14F-4D97-AF65-F5344CB8AC3E}">
        <p14:creationId xmlns:p14="http://schemas.microsoft.com/office/powerpoint/2010/main" val="3922311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DDFB4-C1A4-A469-2964-7A1536F4B369}"/>
              </a:ext>
            </a:extLst>
          </p:cNvPr>
          <p:cNvSpPr>
            <a:spLocks noGrp="1"/>
          </p:cNvSpPr>
          <p:nvPr>
            <p:ph type="title"/>
          </p:nvPr>
        </p:nvSpPr>
        <p:spPr>
          <a:xfrm>
            <a:off x="1876355" y="602195"/>
            <a:ext cx="5674374" cy="921807"/>
          </a:xfrm>
        </p:spPr>
        <p:txBody>
          <a:bodyPr/>
          <a:lstStyle/>
          <a:p>
            <a:pPr algn="l"/>
            <a:r>
              <a:rPr lang="en-US" dirty="0">
                <a:solidFill>
                  <a:srgbClr val="FF0000"/>
                </a:solidFill>
              </a:rPr>
              <a:t>User Form</a:t>
            </a:r>
          </a:p>
        </p:txBody>
      </p:sp>
      <p:pic>
        <p:nvPicPr>
          <p:cNvPr id="4" name="Picture 3">
            <a:extLst>
              <a:ext uri="{FF2B5EF4-FFF2-40B4-BE49-F238E27FC236}">
                <a16:creationId xmlns:a16="http://schemas.microsoft.com/office/drawing/2014/main" id="{B502033E-63C4-9A05-6AB7-E6FEF844542A}"/>
              </a:ext>
            </a:extLst>
          </p:cNvPr>
          <p:cNvPicPr>
            <a:picLocks noChangeAspect="1"/>
          </p:cNvPicPr>
          <p:nvPr/>
        </p:nvPicPr>
        <p:blipFill rotWithShape="1">
          <a:blip r:embed="rId2"/>
          <a:srcRect l="9929"/>
          <a:stretch/>
        </p:blipFill>
        <p:spPr>
          <a:xfrm>
            <a:off x="2026229" y="1790700"/>
            <a:ext cx="11049000" cy="7043597"/>
          </a:xfrm>
          <a:prstGeom prst="rect">
            <a:avLst/>
          </a:prstGeom>
        </p:spPr>
      </p:pic>
    </p:spTree>
    <p:extLst>
      <p:ext uri="{BB962C8B-B14F-4D97-AF65-F5344CB8AC3E}">
        <p14:creationId xmlns:p14="http://schemas.microsoft.com/office/powerpoint/2010/main" val="2058104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AC0A-584E-83B7-B354-05A834DBC52C}"/>
              </a:ext>
            </a:extLst>
          </p:cNvPr>
          <p:cNvSpPr>
            <a:spLocks noGrp="1"/>
          </p:cNvSpPr>
          <p:nvPr>
            <p:ph type="title"/>
          </p:nvPr>
        </p:nvSpPr>
        <p:spPr>
          <a:xfrm>
            <a:off x="1408763" y="737276"/>
            <a:ext cx="6211238" cy="1472525"/>
          </a:xfrm>
        </p:spPr>
        <p:txBody>
          <a:bodyPr/>
          <a:lstStyle/>
          <a:p>
            <a:r>
              <a:rPr lang="en-US" dirty="0">
                <a:solidFill>
                  <a:srgbClr val="FF0000"/>
                </a:solidFill>
              </a:rPr>
              <a:t>Employee form</a:t>
            </a:r>
          </a:p>
        </p:txBody>
      </p:sp>
      <p:pic>
        <p:nvPicPr>
          <p:cNvPr id="5" name="Picture 4">
            <a:extLst>
              <a:ext uri="{FF2B5EF4-FFF2-40B4-BE49-F238E27FC236}">
                <a16:creationId xmlns:a16="http://schemas.microsoft.com/office/drawing/2014/main" id="{97CBCD63-99C2-FC13-2D80-D1820ECE5336}"/>
              </a:ext>
            </a:extLst>
          </p:cNvPr>
          <p:cNvPicPr>
            <a:picLocks noChangeAspect="1"/>
          </p:cNvPicPr>
          <p:nvPr/>
        </p:nvPicPr>
        <p:blipFill>
          <a:blip r:embed="rId2"/>
          <a:stretch>
            <a:fillRect/>
          </a:stretch>
        </p:blipFill>
        <p:spPr>
          <a:xfrm>
            <a:off x="1085850" y="2000250"/>
            <a:ext cx="15457443" cy="6622998"/>
          </a:xfrm>
          <a:prstGeom prst="rect">
            <a:avLst/>
          </a:prstGeom>
        </p:spPr>
      </p:pic>
    </p:spTree>
    <p:extLst>
      <p:ext uri="{BB962C8B-B14F-4D97-AF65-F5344CB8AC3E}">
        <p14:creationId xmlns:p14="http://schemas.microsoft.com/office/powerpoint/2010/main" val="4191961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AC0A-584E-83B7-B354-05A834DBC52C}"/>
              </a:ext>
            </a:extLst>
          </p:cNvPr>
          <p:cNvSpPr>
            <a:spLocks noGrp="1"/>
          </p:cNvSpPr>
          <p:nvPr>
            <p:ph type="title"/>
          </p:nvPr>
        </p:nvSpPr>
        <p:spPr>
          <a:xfrm>
            <a:off x="1408763" y="737276"/>
            <a:ext cx="7735238" cy="1472525"/>
          </a:xfrm>
        </p:spPr>
        <p:txBody>
          <a:bodyPr>
            <a:normAutofit/>
          </a:bodyPr>
          <a:lstStyle/>
          <a:p>
            <a:r>
              <a:rPr lang="en-US" dirty="0">
                <a:solidFill>
                  <a:srgbClr val="FF0000"/>
                </a:solidFill>
              </a:rPr>
              <a:t>Customer  form</a:t>
            </a:r>
          </a:p>
        </p:txBody>
      </p:sp>
      <p:pic>
        <p:nvPicPr>
          <p:cNvPr id="4" name="Picture 3">
            <a:extLst>
              <a:ext uri="{FF2B5EF4-FFF2-40B4-BE49-F238E27FC236}">
                <a16:creationId xmlns:a16="http://schemas.microsoft.com/office/drawing/2014/main" id="{EA76C69D-7E8C-EED7-3105-1831FEE8EA78}"/>
              </a:ext>
            </a:extLst>
          </p:cNvPr>
          <p:cNvPicPr>
            <a:picLocks noChangeAspect="1"/>
          </p:cNvPicPr>
          <p:nvPr/>
        </p:nvPicPr>
        <p:blipFill>
          <a:blip r:embed="rId2"/>
          <a:stretch>
            <a:fillRect/>
          </a:stretch>
        </p:blipFill>
        <p:spPr>
          <a:xfrm>
            <a:off x="2182991" y="2209801"/>
            <a:ext cx="13922019" cy="6712805"/>
          </a:xfrm>
          <a:prstGeom prst="rect">
            <a:avLst/>
          </a:prstGeom>
        </p:spPr>
      </p:pic>
    </p:spTree>
    <p:extLst>
      <p:ext uri="{BB962C8B-B14F-4D97-AF65-F5344CB8AC3E}">
        <p14:creationId xmlns:p14="http://schemas.microsoft.com/office/powerpoint/2010/main" val="245001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AC0A-584E-83B7-B354-05A834DBC52C}"/>
              </a:ext>
            </a:extLst>
          </p:cNvPr>
          <p:cNvSpPr>
            <a:spLocks noGrp="1"/>
          </p:cNvSpPr>
          <p:nvPr>
            <p:ph type="title"/>
          </p:nvPr>
        </p:nvSpPr>
        <p:spPr>
          <a:xfrm>
            <a:off x="1408763" y="737276"/>
            <a:ext cx="6211238" cy="1186775"/>
          </a:xfrm>
        </p:spPr>
        <p:txBody>
          <a:bodyPr/>
          <a:lstStyle/>
          <a:p>
            <a:r>
              <a:rPr lang="en-US" dirty="0">
                <a:solidFill>
                  <a:srgbClr val="FF0000"/>
                </a:solidFill>
              </a:rPr>
              <a:t>Category form</a:t>
            </a:r>
          </a:p>
        </p:txBody>
      </p:sp>
      <p:pic>
        <p:nvPicPr>
          <p:cNvPr id="4" name="Picture 3">
            <a:extLst>
              <a:ext uri="{FF2B5EF4-FFF2-40B4-BE49-F238E27FC236}">
                <a16:creationId xmlns:a16="http://schemas.microsoft.com/office/drawing/2014/main" id="{E61CABD1-C782-6E42-3CD0-69E3289D9EE9}"/>
              </a:ext>
            </a:extLst>
          </p:cNvPr>
          <p:cNvPicPr>
            <a:picLocks noChangeAspect="1"/>
          </p:cNvPicPr>
          <p:nvPr/>
        </p:nvPicPr>
        <p:blipFill>
          <a:blip r:embed="rId2"/>
          <a:stretch>
            <a:fillRect/>
          </a:stretch>
        </p:blipFill>
        <p:spPr>
          <a:xfrm>
            <a:off x="1408763" y="2209801"/>
            <a:ext cx="13424223" cy="6718109"/>
          </a:xfrm>
          <a:prstGeom prst="rect">
            <a:avLst/>
          </a:prstGeom>
        </p:spPr>
      </p:pic>
    </p:spTree>
    <p:extLst>
      <p:ext uri="{BB962C8B-B14F-4D97-AF65-F5344CB8AC3E}">
        <p14:creationId xmlns:p14="http://schemas.microsoft.com/office/powerpoint/2010/main" val="1295306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AC0A-584E-83B7-B354-05A834DBC52C}"/>
              </a:ext>
            </a:extLst>
          </p:cNvPr>
          <p:cNvSpPr>
            <a:spLocks noGrp="1"/>
          </p:cNvSpPr>
          <p:nvPr>
            <p:ph type="title"/>
          </p:nvPr>
        </p:nvSpPr>
        <p:spPr>
          <a:xfrm>
            <a:off x="1408763" y="737276"/>
            <a:ext cx="7735238" cy="1472525"/>
          </a:xfrm>
        </p:spPr>
        <p:txBody>
          <a:bodyPr>
            <a:normAutofit/>
          </a:bodyPr>
          <a:lstStyle/>
          <a:p>
            <a:r>
              <a:rPr lang="en-US" dirty="0">
                <a:solidFill>
                  <a:srgbClr val="FF0000"/>
                </a:solidFill>
              </a:rPr>
              <a:t>Product Admin form</a:t>
            </a:r>
          </a:p>
        </p:txBody>
      </p:sp>
      <p:pic>
        <p:nvPicPr>
          <p:cNvPr id="5" name="Picture 4">
            <a:extLst>
              <a:ext uri="{FF2B5EF4-FFF2-40B4-BE49-F238E27FC236}">
                <a16:creationId xmlns:a16="http://schemas.microsoft.com/office/drawing/2014/main" id="{CE46C5B2-6ABF-51FC-0603-7A2789D79E51}"/>
              </a:ext>
            </a:extLst>
          </p:cNvPr>
          <p:cNvPicPr>
            <a:picLocks noChangeAspect="1"/>
          </p:cNvPicPr>
          <p:nvPr/>
        </p:nvPicPr>
        <p:blipFill>
          <a:blip r:embed="rId2"/>
          <a:stretch>
            <a:fillRect/>
          </a:stretch>
        </p:blipFill>
        <p:spPr>
          <a:xfrm>
            <a:off x="1277288" y="1768847"/>
            <a:ext cx="15601950" cy="6749307"/>
          </a:xfrm>
          <a:prstGeom prst="rect">
            <a:avLst/>
          </a:prstGeom>
        </p:spPr>
      </p:pic>
    </p:spTree>
    <p:extLst>
      <p:ext uri="{BB962C8B-B14F-4D97-AF65-F5344CB8AC3E}">
        <p14:creationId xmlns:p14="http://schemas.microsoft.com/office/powerpoint/2010/main" val="324849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AC0A-584E-83B7-B354-05A834DBC52C}"/>
              </a:ext>
            </a:extLst>
          </p:cNvPr>
          <p:cNvSpPr>
            <a:spLocks noGrp="1"/>
          </p:cNvSpPr>
          <p:nvPr>
            <p:ph type="title"/>
          </p:nvPr>
        </p:nvSpPr>
        <p:spPr>
          <a:xfrm>
            <a:off x="1408763" y="737276"/>
            <a:ext cx="7735238" cy="1472525"/>
          </a:xfrm>
        </p:spPr>
        <p:txBody>
          <a:bodyPr>
            <a:normAutofit/>
          </a:bodyPr>
          <a:lstStyle/>
          <a:p>
            <a:r>
              <a:rPr lang="en-US" dirty="0">
                <a:solidFill>
                  <a:srgbClr val="FF0000"/>
                </a:solidFill>
              </a:rPr>
              <a:t>Product Seller form</a:t>
            </a:r>
          </a:p>
        </p:txBody>
      </p:sp>
      <p:pic>
        <p:nvPicPr>
          <p:cNvPr id="4" name="Picture 3">
            <a:extLst>
              <a:ext uri="{FF2B5EF4-FFF2-40B4-BE49-F238E27FC236}">
                <a16:creationId xmlns:a16="http://schemas.microsoft.com/office/drawing/2014/main" id="{FAEA3BD2-BEF3-B196-ACD1-7F0A6BFD1406}"/>
              </a:ext>
            </a:extLst>
          </p:cNvPr>
          <p:cNvPicPr>
            <a:picLocks noChangeAspect="1"/>
          </p:cNvPicPr>
          <p:nvPr/>
        </p:nvPicPr>
        <p:blipFill>
          <a:blip r:embed="rId2"/>
          <a:stretch>
            <a:fillRect/>
          </a:stretch>
        </p:blipFill>
        <p:spPr>
          <a:xfrm>
            <a:off x="647701" y="2209800"/>
            <a:ext cx="16037951" cy="6514677"/>
          </a:xfrm>
          <a:prstGeom prst="rect">
            <a:avLst/>
          </a:prstGeom>
        </p:spPr>
      </p:pic>
    </p:spTree>
    <p:extLst>
      <p:ext uri="{BB962C8B-B14F-4D97-AF65-F5344CB8AC3E}">
        <p14:creationId xmlns:p14="http://schemas.microsoft.com/office/powerpoint/2010/main" val="1854460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AC0A-584E-83B7-B354-05A834DBC52C}"/>
              </a:ext>
            </a:extLst>
          </p:cNvPr>
          <p:cNvSpPr>
            <a:spLocks noGrp="1"/>
          </p:cNvSpPr>
          <p:nvPr>
            <p:ph type="title"/>
          </p:nvPr>
        </p:nvSpPr>
        <p:spPr>
          <a:xfrm>
            <a:off x="1408763" y="737276"/>
            <a:ext cx="7735238" cy="1472525"/>
          </a:xfrm>
        </p:spPr>
        <p:txBody>
          <a:bodyPr>
            <a:normAutofit/>
          </a:bodyPr>
          <a:lstStyle/>
          <a:p>
            <a:r>
              <a:rPr lang="en-US" dirty="0">
                <a:solidFill>
                  <a:srgbClr val="FF0000"/>
                </a:solidFill>
              </a:rPr>
              <a:t>View Product  form</a:t>
            </a:r>
          </a:p>
        </p:txBody>
      </p:sp>
      <p:pic>
        <p:nvPicPr>
          <p:cNvPr id="5" name="Picture 4">
            <a:extLst>
              <a:ext uri="{FF2B5EF4-FFF2-40B4-BE49-F238E27FC236}">
                <a16:creationId xmlns:a16="http://schemas.microsoft.com/office/drawing/2014/main" id="{31A6D06F-BCCE-B8F6-7D4A-8CF10BCE1A7B}"/>
              </a:ext>
            </a:extLst>
          </p:cNvPr>
          <p:cNvPicPr>
            <a:picLocks noChangeAspect="1"/>
          </p:cNvPicPr>
          <p:nvPr/>
        </p:nvPicPr>
        <p:blipFill>
          <a:blip r:embed="rId2"/>
          <a:stretch>
            <a:fillRect/>
          </a:stretch>
        </p:blipFill>
        <p:spPr>
          <a:xfrm>
            <a:off x="1638300" y="2209800"/>
            <a:ext cx="15011400" cy="6588147"/>
          </a:xfrm>
          <a:prstGeom prst="rect">
            <a:avLst/>
          </a:prstGeom>
        </p:spPr>
      </p:pic>
    </p:spTree>
    <p:extLst>
      <p:ext uri="{BB962C8B-B14F-4D97-AF65-F5344CB8AC3E}">
        <p14:creationId xmlns:p14="http://schemas.microsoft.com/office/powerpoint/2010/main" val="2293601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AC0A-584E-83B7-B354-05A834DBC52C}"/>
              </a:ext>
            </a:extLst>
          </p:cNvPr>
          <p:cNvSpPr>
            <a:spLocks noGrp="1"/>
          </p:cNvSpPr>
          <p:nvPr>
            <p:ph type="title"/>
          </p:nvPr>
        </p:nvSpPr>
        <p:spPr>
          <a:xfrm>
            <a:off x="1408763" y="737276"/>
            <a:ext cx="7735238" cy="1472525"/>
          </a:xfrm>
        </p:spPr>
        <p:txBody>
          <a:bodyPr>
            <a:normAutofit/>
          </a:bodyPr>
          <a:lstStyle/>
          <a:p>
            <a:r>
              <a:rPr lang="en-US" dirty="0">
                <a:solidFill>
                  <a:srgbClr val="FF0000"/>
                </a:solidFill>
              </a:rPr>
              <a:t>Invoice  form</a:t>
            </a:r>
          </a:p>
        </p:txBody>
      </p:sp>
      <p:pic>
        <p:nvPicPr>
          <p:cNvPr id="4" name="Picture 3">
            <a:extLst>
              <a:ext uri="{FF2B5EF4-FFF2-40B4-BE49-F238E27FC236}">
                <a16:creationId xmlns:a16="http://schemas.microsoft.com/office/drawing/2014/main" id="{040B1D9A-77B1-1727-6858-DCF42F3052CD}"/>
              </a:ext>
            </a:extLst>
          </p:cNvPr>
          <p:cNvPicPr>
            <a:picLocks noChangeAspect="1"/>
          </p:cNvPicPr>
          <p:nvPr/>
        </p:nvPicPr>
        <p:blipFill>
          <a:blip r:embed="rId2"/>
          <a:stretch>
            <a:fillRect/>
          </a:stretch>
        </p:blipFill>
        <p:spPr>
          <a:xfrm>
            <a:off x="252317" y="2647950"/>
            <a:ext cx="11740310" cy="5295900"/>
          </a:xfrm>
          <a:prstGeom prst="rect">
            <a:avLst/>
          </a:prstGeom>
        </p:spPr>
      </p:pic>
      <p:pic>
        <p:nvPicPr>
          <p:cNvPr id="7" name="Picture 6">
            <a:extLst>
              <a:ext uri="{FF2B5EF4-FFF2-40B4-BE49-F238E27FC236}">
                <a16:creationId xmlns:a16="http://schemas.microsoft.com/office/drawing/2014/main" id="{969FD15D-ED7B-BC94-08CA-1D09E73DABB9}"/>
              </a:ext>
            </a:extLst>
          </p:cNvPr>
          <p:cNvPicPr>
            <a:picLocks noChangeAspect="1"/>
          </p:cNvPicPr>
          <p:nvPr/>
        </p:nvPicPr>
        <p:blipFill rotWithShape="1">
          <a:blip r:embed="rId3"/>
          <a:srcRect l="7966" r="1874"/>
          <a:stretch/>
        </p:blipFill>
        <p:spPr>
          <a:xfrm>
            <a:off x="11992626" y="1175726"/>
            <a:ext cx="5934525" cy="8773749"/>
          </a:xfrm>
          <a:prstGeom prst="rect">
            <a:avLst/>
          </a:prstGeom>
        </p:spPr>
      </p:pic>
    </p:spTree>
    <p:extLst>
      <p:ext uri="{BB962C8B-B14F-4D97-AF65-F5344CB8AC3E}">
        <p14:creationId xmlns:p14="http://schemas.microsoft.com/office/powerpoint/2010/main" val="4248533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AC0A-584E-83B7-B354-05A834DBC52C}"/>
              </a:ext>
            </a:extLst>
          </p:cNvPr>
          <p:cNvSpPr>
            <a:spLocks noGrp="1"/>
          </p:cNvSpPr>
          <p:nvPr>
            <p:ph type="title"/>
          </p:nvPr>
        </p:nvSpPr>
        <p:spPr>
          <a:xfrm>
            <a:off x="1408763" y="832526"/>
            <a:ext cx="7735238" cy="1377275"/>
          </a:xfrm>
        </p:spPr>
        <p:txBody>
          <a:bodyPr>
            <a:normAutofit/>
          </a:bodyPr>
          <a:lstStyle/>
          <a:p>
            <a:r>
              <a:rPr lang="en-US" dirty="0">
                <a:solidFill>
                  <a:srgbClr val="FF0000"/>
                </a:solidFill>
              </a:rPr>
              <a:t>Supplier  form</a:t>
            </a:r>
          </a:p>
        </p:txBody>
      </p:sp>
      <p:pic>
        <p:nvPicPr>
          <p:cNvPr id="5" name="Picture 4">
            <a:extLst>
              <a:ext uri="{FF2B5EF4-FFF2-40B4-BE49-F238E27FC236}">
                <a16:creationId xmlns:a16="http://schemas.microsoft.com/office/drawing/2014/main" id="{821069F4-0B1F-1F7E-E38E-8252959978E6}"/>
              </a:ext>
            </a:extLst>
          </p:cNvPr>
          <p:cNvPicPr>
            <a:picLocks noChangeAspect="1"/>
          </p:cNvPicPr>
          <p:nvPr/>
        </p:nvPicPr>
        <p:blipFill rotWithShape="1">
          <a:blip r:embed="rId2"/>
          <a:srcRect t="3119"/>
          <a:stretch/>
        </p:blipFill>
        <p:spPr>
          <a:xfrm>
            <a:off x="1408763" y="2480516"/>
            <a:ext cx="14859692" cy="5325969"/>
          </a:xfrm>
          <a:prstGeom prst="rect">
            <a:avLst/>
          </a:prstGeom>
        </p:spPr>
      </p:pic>
    </p:spTree>
    <p:extLst>
      <p:ext uri="{BB962C8B-B14F-4D97-AF65-F5344CB8AC3E}">
        <p14:creationId xmlns:p14="http://schemas.microsoft.com/office/powerpoint/2010/main" val="517734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19400" y="2476500"/>
            <a:ext cx="12052555" cy="4818765"/>
          </a:xfrm>
          <a:custGeom>
            <a:avLst/>
            <a:gdLst/>
            <a:ahLst/>
            <a:cxnLst/>
            <a:rect l="l" t="t" r="r" b="b"/>
            <a:pathLst>
              <a:path w="12052555" h="4818765">
                <a:moveTo>
                  <a:pt x="0" y="0"/>
                </a:moveTo>
                <a:lnTo>
                  <a:pt x="12052556" y="0"/>
                </a:lnTo>
                <a:lnTo>
                  <a:pt x="12052556" y="4818765"/>
                </a:lnTo>
                <a:lnTo>
                  <a:pt x="0" y="4818765"/>
                </a:lnTo>
                <a:lnTo>
                  <a:pt x="0" y="0"/>
                </a:lnTo>
                <a:close/>
              </a:path>
            </a:pathLst>
          </a:custGeom>
          <a:blipFill>
            <a:blip r:embed="rId2"/>
            <a:stretch>
              <a:fillRect/>
            </a:stretch>
          </a:blipFill>
        </p:spPr>
      </p:sp>
      <p:sp>
        <p:nvSpPr>
          <p:cNvPr id="3" name="TextBox 3"/>
          <p:cNvSpPr txBox="1"/>
          <p:nvPr/>
        </p:nvSpPr>
        <p:spPr>
          <a:xfrm>
            <a:off x="6437330" y="1682991"/>
            <a:ext cx="5413340" cy="964900"/>
          </a:xfrm>
          <a:prstGeom prst="rect">
            <a:avLst/>
          </a:prstGeom>
        </p:spPr>
        <p:txBody>
          <a:bodyPr lIns="0" tIns="0" rIns="0" bIns="0" rtlCol="0" anchor="t">
            <a:spAutoFit/>
          </a:bodyPr>
          <a:lstStyle/>
          <a:p>
            <a:pPr algn="ctr">
              <a:lnSpc>
                <a:spcPts val="7935"/>
              </a:lnSpc>
              <a:spcBef>
                <a:spcPct val="0"/>
              </a:spcBef>
            </a:pPr>
            <a:r>
              <a:rPr lang="en-US" sz="5668">
                <a:solidFill>
                  <a:srgbClr val="FFFFFF"/>
                </a:solidFill>
                <a:latin typeface="Open Sans Extra Bold"/>
              </a:rPr>
              <a:t>3 Project Topic</a:t>
            </a:r>
          </a:p>
        </p:txBody>
      </p:sp>
      <p:sp>
        <p:nvSpPr>
          <p:cNvPr id="4" name="Rectangle 3">
            <a:extLst>
              <a:ext uri="{FF2B5EF4-FFF2-40B4-BE49-F238E27FC236}">
                <a16:creationId xmlns:a16="http://schemas.microsoft.com/office/drawing/2014/main" id="{8436E478-5C41-C42E-AAFE-99397474C6CB}"/>
              </a:ext>
            </a:extLst>
          </p:cNvPr>
          <p:cNvSpPr/>
          <p:nvPr/>
        </p:nvSpPr>
        <p:spPr>
          <a:xfrm>
            <a:off x="6705600" y="1028700"/>
            <a:ext cx="3789243"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Project Topic</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449732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AC0A-584E-83B7-B354-05A834DBC52C}"/>
              </a:ext>
            </a:extLst>
          </p:cNvPr>
          <p:cNvSpPr>
            <a:spLocks noGrp="1"/>
          </p:cNvSpPr>
          <p:nvPr>
            <p:ph type="title"/>
          </p:nvPr>
        </p:nvSpPr>
        <p:spPr>
          <a:xfrm>
            <a:off x="1161113" y="590534"/>
            <a:ext cx="7735238" cy="1377275"/>
          </a:xfrm>
        </p:spPr>
        <p:txBody>
          <a:bodyPr>
            <a:normAutofit/>
          </a:bodyPr>
          <a:lstStyle/>
          <a:p>
            <a:r>
              <a:rPr lang="en-US" dirty="0">
                <a:solidFill>
                  <a:srgbClr val="FF0000"/>
                </a:solidFill>
              </a:rPr>
              <a:t>Purchase order  form</a:t>
            </a:r>
          </a:p>
        </p:txBody>
      </p:sp>
      <p:pic>
        <p:nvPicPr>
          <p:cNvPr id="4" name="Picture 3">
            <a:extLst>
              <a:ext uri="{FF2B5EF4-FFF2-40B4-BE49-F238E27FC236}">
                <a16:creationId xmlns:a16="http://schemas.microsoft.com/office/drawing/2014/main" id="{613B97BC-98D8-7AFA-F7C6-E9098AE0D961}"/>
              </a:ext>
            </a:extLst>
          </p:cNvPr>
          <p:cNvPicPr>
            <a:picLocks noChangeAspect="1"/>
          </p:cNvPicPr>
          <p:nvPr/>
        </p:nvPicPr>
        <p:blipFill rotWithShape="1">
          <a:blip r:embed="rId2"/>
          <a:srcRect b="33302"/>
          <a:stretch/>
        </p:blipFill>
        <p:spPr>
          <a:xfrm>
            <a:off x="420392" y="1967809"/>
            <a:ext cx="11276309" cy="5822651"/>
          </a:xfrm>
          <a:prstGeom prst="rect">
            <a:avLst/>
          </a:prstGeom>
        </p:spPr>
      </p:pic>
      <p:pic>
        <p:nvPicPr>
          <p:cNvPr id="7" name="Picture 6">
            <a:extLst>
              <a:ext uri="{FF2B5EF4-FFF2-40B4-BE49-F238E27FC236}">
                <a16:creationId xmlns:a16="http://schemas.microsoft.com/office/drawing/2014/main" id="{B6A99191-4F77-DC08-3268-92004840FCBA}"/>
              </a:ext>
            </a:extLst>
          </p:cNvPr>
          <p:cNvPicPr>
            <a:picLocks noChangeAspect="1"/>
          </p:cNvPicPr>
          <p:nvPr/>
        </p:nvPicPr>
        <p:blipFill>
          <a:blip r:embed="rId3"/>
          <a:stretch>
            <a:fillRect/>
          </a:stretch>
        </p:blipFill>
        <p:spPr>
          <a:xfrm>
            <a:off x="11982451" y="1279172"/>
            <a:ext cx="5885159" cy="7039029"/>
          </a:xfrm>
          <a:prstGeom prst="rect">
            <a:avLst/>
          </a:prstGeom>
        </p:spPr>
      </p:pic>
    </p:spTree>
    <p:extLst>
      <p:ext uri="{BB962C8B-B14F-4D97-AF65-F5344CB8AC3E}">
        <p14:creationId xmlns:p14="http://schemas.microsoft.com/office/powerpoint/2010/main" val="3029101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AC0A-584E-83B7-B354-05A834DBC52C}"/>
              </a:ext>
            </a:extLst>
          </p:cNvPr>
          <p:cNvSpPr>
            <a:spLocks noGrp="1"/>
          </p:cNvSpPr>
          <p:nvPr>
            <p:ph type="title"/>
          </p:nvPr>
        </p:nvSpPr>
        <p:spPr>
          <a:xfrm>
            <a:off x="1161113" y="590534"/>
            <a:ext cx="7735238" cy="1377275"/>
          </a:xfrm>
        </p:spPr>
        <p:txBody>
          <a:bodyPr>
            <a:normAutofit/>
          </a:bodyPr>
          <a:lstStyle/>
          <a:p>
            <a:r>
              <a:rPr lang="en-US" dirty="0">
                <a:solidFill>
                  <a:srgbClr val="FF0000"/>
                </a:solidFill>
              </a:rPr>
              <a:t>Report  form</a:t>
            </a:r>
          </a:p>
        </p:txBody>
      </p:sp>
      <p:pic>
        <p:nvPicPr>
          <p:cNvPr id="4" name="Picture 3">
            <a:extLst>
              <a:ext uri="{FF2B5EF4-FFF2-40B4-BE49-F238E27FC236}">
                <a16:creationId xmlns:a16="http://schemas.microsoft.com/office/drawing/2014/main" id="{9AF5D297-8E7A-4C40-E75E-065F28C1F9B1}"/>
              </a:ext>
            </a:extLst>
          </p:cNvPr>
          <p:cNvPicPr>
            <a:picLocks noChangeAspect="1"/>
          </p:cNvPicPr>
          <p:nvPr/>
        </p:nvPicPr>
        <p:blipFill>
          <a:blip r:embed="rId2"/>
          <a:stretch>
            <a:fillRect/>
          </a:stretch>
        </p:blipFill>
        <p:spPr>
          <a:xfrm>
            <a:off x="681361" y="1967808"/>
            <a:ext cx="17420585" cy="7547247"/>
          </a:xfrm>
          <a:prstGeom prst="rect">
            <a:avLst/>
          </a:prstGeom>
        </p:spPr>
      </p:pic>
    </p:spTree>
    <p:extLst>
      <p:ext uri="{BB962C8B-B14F-4D97-AF65-F5344CB8AC3E}">
        <p14:creationId xmlns:p14="http://schemas.microsoft.com/office/powerpoint/2010/main" val="58075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5822" y="1209149"/>
            <a:ext cx="1713478" cy="823767"/>
          </a:xfrm>
          <a:prstGeom prst="rect">
            <a:avLst/>
          </a:prstGeom>
        </p:spPr>
        <p:txBody>
          <a:bodyPr lIns="0" tIns="0" rIns="0" bIns="0" rtlCol="0" anchor="t">
            <a:spAutoFit/>
          </a:bodyPr>
          <a:lstStyle/>
          <a:p>
            <a:pPr marL="0" lvl="0" indent="0" algn="l">
              <a:lnSpc>
                <a:spcPts val="3335"/>
              </a:lnSpc>
              <a:spcBef>
                <a:spcPct val="0"/>
              </a:spcBef>
            </a:pPr>
            <a:r>
              <a:rPr lang="en-US" sz="2382" u="none" strike="noStrike">
                <a:solidFill>
                  <a:srgbClr val="000000"/>
                </a:solidFill>
                <a:latin typeface="Montserrat"/>
              </a:rPr>
              <a:t>Warner &amp; Spencer</a:t>
            </a:r>
          </a:p>
        </p:txBody>
      </p:sp>
      <p:sp>
        <p:nvSpPr>
          <p:cNvPr id="3" name="Freeform 3"/>
          <p:cNvSpPr/>
          <p:nvPr/>
        </p:nvSpPr>
        <p:spPr>
          <a:xfrm>
            <a:off x="14758949" y="1296740"/>
            <a:ext cx="592956" cy="736176"/>
          </a:xfrm>
          <a:custGeom>
            <a:avLst/>
            <a:gdLst/>
            <a:ahLst/>
            <a:cxnLst/>
            <a:rect l="l" t="t" r="r" b="b"/>
            <a:pathLst>
              <a:path w="592956" h="736176">
                <a:moveTo>
                  <a:pt x="0" y="0"/>
                </a:moveTo>
                <a:lnTo>
                  <a:pt x="592956" y="0"/>
                </a:lnTo>
                <a:lnTo>
                  <a:pt x="592956" y="736176"/>
                </a:lnTo>
                <a:lnTo>
                  <a:pt x="0" y="7361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4"/>
            <a:stretch>
              <a:fillRect/>
            </a:stretch>
          </a:blipFill>
        </p:spPr>
      </p:sp>
      <p:sp>
        <p:nvSpPr>
          <p:cNvPr id="5" name="Freeform 5"/>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4"/>
            <a:stretch>
              <a:fillRect/>
            </a:stretch>
          </a:blipFill>
        </p:spPr>
      </p:sp>
      <p:sp>
        <p:nvSpPr>
          <p:cNvPr id="6" name="TextBox 6"/>
          <p:cNvSpPr txBox="1"/>
          <p:nvPr/>
        </p:nvSpPr>
        <p:spPr>
          <a:xfrm>
            <a:off x="4754346" y="688657"/>
            <a:ext cx="2395686" cy="613411"/>
          </a:xfrm>
          <a:prstGeom prst="rect">
            <a:avLst/>
          </a:prstGeom>
        </p:spPr>
        <p:txBody>
          <a:bodyPr lIns="0" tIns="0" rIns="0" bIns="0" rtlCol="0" anchor="t">
            <a:spAutoFit/>
          </a:bodyPr>
          <a:lstStyle/>
          <a:p>
            <a:pPr algn="ctr">
              <a:lnSpc>
                <a:spcPts val="5039"/>
              </a:lnSpc>
              <a:spcBef>
                <a:spcPct val="0"/>
              </a:spcBef>
            </a:pPr>
            <a:r>
              <a:rPr lang="en-US" sz="3599">
                <a:solidFill>
                  <a:srgbClr val="000000"/>
                </a:solidFill>
                <a:latin typeface="Open Sans Extra Bold"/>
              </a:rPr>
              <a:t>Reference</a:t>
            </a:r>
          </a:p>
        </p:txBody>
      </p:sp>
      <p:sp>
        <p:nvSpPr>
          <p:cNvPr id="7" name="TextBox 7"/>
          <p:cNvSpPr txBox="1"/>
          <p:nvPr/>
        </p:nvSpPr>
        <p:spPr>
          <a:xfrm>
            <a:off x="4473302" y="1368620"/>
            <a:ext cx="16902775" cy="731519"/>
          </a:xfrm>
          <a:prstGeom prst="rect">
            <a:avLst/>
          </a:prstGeom>
        </p:spPr>
        <p:txBody>
          <a:bodyPr lIns="0" tIns="0" rIns="0" bIns="0" rtlCol="0" anchor="t">
            <a:spAutoFit/>
          </a:bodyPr>
          <a:lstStyle/>
          <a:p>
            <a:pPr marL="647702" lvl="1" indent="-323851">
              <a:lnSpc>
                <a:spcPts val="6390"/>
              </a:lnSpc>
              <a:buFont typeface="Arial"/>
              <a:buChar char="•"/>
            </a:pPr>
            <a:r>
              <a:rPr lang="en-US" sz="3000">
                <a:solidFill>
                  <a:srgbClr val="101010"/>
                </a:solidFill>
                <a:latin typeface="Roboto"/>
              </a:rPr>
              <a:t>Software Evolution and Feedback: Theory and Practice</a:t>
            </a:r>
          </a:p>
        </p:txBody>
      </p:sp>
      <p:sp>
        <p:nvSpPr>
          <p:cNvPr id="8" name="TextBox 8"/>
          <p:cNvSpPr txBox="1"/>
          <p:nvPr/>
        </p:nvSpPr>
        <p:spPr>
          <a:xfrm>
            <a:off x="4473302" y="2019786"/>
            <a:ext cx="16902775" cy="731519"/>
          </a:xfrm>
          <a:prstGeom prst="rect">
            <a:avLst/>
          </a:prstGeom>
        </p:spPr>
        <p:txBody>
          <a:bodyPr lIns="0" tIns="0" rIns="0" bIns="0" rtlCol="0" anchor="t">
            <a:spAutoFit/>
          </a:bodyPr>
          <a:lstStyle/>
          <a:p>
            <a:pPr marL="647702" lvl="1" indent="-323851">
              <a:lnSpc>
                <a:spcPts val="6390"/>
              </a:lnSpc>
              <a:buFont typeface="Arial"/>
              <a:buChar char="•"/>
            </a:pPr>
            <a:r>
              <a:rPr lang="en-US" sz="3000">
                <a:solidFill>
                  <a:srgbClr val="101010"/>
                </a:solidFill>
                <a:latin typeface="Roboto"/>
              </a:rPr>
              <a:t>https://www.atlassian.com/devops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5822" y="1209149"/>
            <a:ext cx="1713478" cy="823767"/>
          </a:xfrm>
          <a:prstGeom prst="rect">
            <a:avLst/>
          </a:prstGeom>
        </p:spPr>
        <p:txBody>
          <a:bodyPr lIns="0" tIns="0" rIns="0" bIns="0" rtlCol="0" anchor="t">
            <a:spAutoFit/>
          </a:bodyPr>
          <a:lstStyle/>
          <a:p>
            <a:pPr marL="0" lvl="0" indent="0" algn="l">
              <a:lnSpc>
                <a:spcPts val="3335"/>
              </a:lnSpc>
              <a:spcBef>
                <a:spcPct val="0"/>
              </a:spcBef>
            </a:pPr>
            <a:r>
              <a:rPr lang="en-US" sz="2382" u="none" strike="noStrike">
                <a:solidFill>
                  <a:srgbClr val="000000"/>
                </a:solidFill>
                <a:latin typeface="Montserrat"/>
              </a:rPr>
              <a:t>Warner &amp; Spencer</a:t>
            </a:r>
          </a:p>
        </p:txBody>
      </p:sp>
      <p:sp>
        <p:nvSpPr>
          <p:cNvPr id="3" name="Freeform 3"/>
          <p:cNvSpPr/>
          <p:nvPr/>
        </p:nvSpPr>
        <p:spPr>
          <a:xfrm>
            <a:off x="14758949" y="1296740"/>
            <a:ext cx="592956" cy="736176"/>
          </a:xfrm>
          <a:custGeom>
            <a:avLst/>
            <a:gdLst/>
            <a:ahLst/>
            <a:cxnLst/>
            <a:rect l="l" t="t" r="r" b="b"/>
            <a:pathLst>
              <a:path w="592956" h="736176">
                <a:moveTo>
                  <a:pt x="0" y="0"/>
                </a:moveTo>
                <a:lnTo>
                  <a:pt x="592956" y="0"/>
                </a:lnTo>
                <a:lnTo>
                  <a:pt x="592956" y="736176"/>
                </a:lnTo>
                <a:lnTo>
                  <a:pt x="0" y="7361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4"/>
            <a:stretch>
              <a:fillRect/>
            </a:stretch>
          </a:blipFill>
        </p:spPr>
      </p:sp>
      <p:sp>
        <p:nvSpPr>
          <p:cNvPr id="5" name="Freeform 5"/>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4"/>
            <a:stretch>
              <a:fillRect/>
            </a:stretch>
          </a:blipFill>
        </p:spPr>
      </p:sp>
      <p:sp>
        <p:nvSpPr>
          <p:cNvPr id="6" name="TextBox 6"/>
          <p:cNvSpPr txBox="1"/>
          <p:nvPr/>
        </p:nvSpPr>
        <p:spPr>
          <a:xfrm>
            <a:off x="5576067" y="3565506"/>
            <a:ext cx="8460437" cy="1577994"/>
          </a:xfrm>
          <a:prstGeom prst="rect">
            <a:avLst/>
          </a:prstGeom>
        </p:spPr>
        <p:txBody>
          <a:bodyPr lIns="0" tIns="0" rIns="0" bIns="0" rtlCol="0" anchor="t">
            <a:spAutoFit/>
          </a:bodyPr>
          <a:lstStyle/>
          <a:p>
            <a:pPr>
              <a:lnSpc>
                <a:spcPts val="12508"/>
              </a:lnSpc>
            </a:pPr>
            <a:r>
              <a:rPr lang="en-US" sz="10424">
                <a:solidFill>
                  <a:srgbClr val="000000"/>
                </a:solidFill>
                <a:latin typeface="Montserrat 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4428213" y="-2916505"/>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sp>
      <p:sp>
        <p:nvSpPr>
          <p:cNvPr id="3" name="TextBox 3"/>
          <p:cNvSpPr txBox="1"/>
          <p:nvPr/>
        </p:nvSpPr>
        <p:spPr>
          <a:xfrm>
            <a:off x="6324600" y="540467"/>
            <a:ext cx="8194363" cy="1113616"/>
          </a:xfrm>
          <a:prstGeom prst="rect">
            <a:avLst/>
          </a:prstGeom>
        </p:spPr>
        <p:txBody>
          <a:bodyPr lIns="0" tIns="0" rIns="0" bIns="0" rtlCol="0" anchor="t">
            <a:spAutoFit/>
          </a:bodyPr>
          <a:lstStyle/>
          <a:p>
            <a:pPr>
              <a:lnSpc>
                <a:spcPts val="8841"/>
              </a:lnSpc>
            </a:pPr>
            <a:r>
              <a:rPr lang="en-US" sz="7368" dirty="0">
                <a:solidFill>
                  <a:srgbClr val="101010"/>
                </a:solidFill>
                <a:latin typeface="Montserrat Bold"/>
              </a:rPr>
              <a:t>Contents</a:t>
            </a:r>
          </a:p>
        </p:txBody>
      </p:sp>
      <p:grpSp>
        <p:nvGrpSpPr>
          <p:cNvPr id="4" name="Group 4"/>
          <p:cNvGrpSpPr/>
          <p:nvPr/>
        </p:nvGrpSpPr>
        <p:grpSpPr>
          <a:xfrm rot="7573183">
            <a:off x="1230111" y="7154961"/>
            <a:ext cx="1013029" cy="101302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5237924" y="1987366"/>
            <a:ext cx="12451463" cy="6096797"/>
          </a:xfrm>
          <a:prstGeom prst="rect">
            <a:avLst/>
          </a:prstGeom>
        </p:spPr>
        <p:txBody>
          <a:bodyPr lIns="0" tIns="0" rIns="0" bIns="0" rtlCol="0" anchor="t">
            <a:spAutoFit/>
          </a:bodyPr>
          <a:lstStyle/>
          <a:p>
            <a:pPr marL="1201414" lvl="1" indent="-742950">
              <a:lnSpc>
                <a:spcPts val="6922"/>
              </a:lnSpc>
              <a:buFont typeface="+mj-lt"/>
              <a:buAutoNum type="arabicPeriod"/>
            </a:pPr>
            <a:r>
              <a:rPr lang="en-US" sz="4247" dirty="0">
                <a:solidFill>
                  <a:srgbClr val="101010"/>
                </a:solidFill>
                <a:latin typeface="Arial"/>
              </a:rPr>
              <a:t>Introduction to Software Engineering</a:t>
            </a:r>
          </a:p>
          <a:p>
            <a:pPr marL="1485900" lvl="2" indent="-571500">
              <a:lnSpc>
                <a:spcPts val="6922"/>
              </a:lnSpc>
              <a:buFont typeface="Arial" panose="020B0604020202020204" pitchFamily="34" charset="0"/>
              <a:buChar char="•"/>
            </a:pPr>
            <a:r>
              <a:rPr lang="en-US" sz="4247" dirty="0">
                <a:solidFill>
                  <a:srgbClr val="101010"/>
                </a:solidFill>
                <a:latin typeface="Arial"/>
              </a:rPr>
              <a:t>What is Software Engineering?</a:t>
            </a:r>
            <a:endParaRPr lang="km-KH" sz="4247" dirty="0">
              <a:solidFill>
                <a:srgbClr val="101010"/>
              </a:solidFill>
              <a:latin typeface="Arial"/>
            </a:endParaRPr>
          </a:p>
          <a:p>
            <a:pPr marL="1485900" lvl="2" indent="-571500">
              <a:lnSpc>
                <a:spcPts val="6922"/>
              </a:lnSpc>
              <a:buFont typeface="Arial" panose="020B0604020202020204" pitchFamily="34" charset="0"/>
              <a:buChar char="•"/>
            </a:pPr>
            <a:r>
              <a:rPr lang="en-US" sz="4400" b="0" i="0" dirty="0">
                <a:solidFill>
                  <a:srgbClr val="101010"/>
                </a:solidFill>
                <a:effectLst/>
              </a:rPr>
              <a:t>Professional software development</a:t>
            </a:r>
            <a:endParaRPr lang="en-US" sz="4247" dirty="0">
              <a:solidFill>
                <a:srgbClr val="101010"/>
              </a:solidFill>
              <a:latin typeface="Arial"/>
            </a:endParaRPr>
          </a:p>
          <a:p>
            <a:pPr>
              <a:lnSpc>
                <a:spcPts val="6922"/>
              </a:lnSpc>
            </a:pPr>
            <a:r>
              <a:rPr lang="en-US" sz="4247" dirty="0">
                <a:solidFill>
                  <a:srgbClr val="101010"/>
                </a:solidFill>
                <a:latin typeface="Arial"/>
              </a:rPr>
              <a:t>    2. Software Evolution </a:t>
            </a:r>
          </a:p>
          <a:p>
            <a:pPr>
              <a:lnSpc>
                <a:spcPts val="6922"/>
              </a:lnSpc>
            </a:pPr>
            <a:r>
              <a:rPr lang="en-US" sz="4247" dirty="0">
                <a:solidFill>
                  <a:srgbClr val="101010"/>
                </a:solidFill>
                <a:latin typeface="Arial"/>
              </a:rPr>
              <a:t>    3. Project Topic</a:t>
            </a:r>
          </a:p>
          <a:p>
            <a:pPr>
              <a:lnSpc>
                <a:spcPts val="6922"/>
              </a:lnSpc>
            </a:pPr>
            <a:r>
              <a:rPr lang="en-US" sz="4247" dirty="0">
                <a:solidFill>
                  <a:srgbClr val="101010"/>
                </a:solidFill>
                <a:latin typeface="Arial"/>
              </a:rPr>
              <a:t>    4.</a:t>
            </a:r>
            <a:r>
              <a:rPr lang="km-KH" sz="4247" dirty="0">
                <a:solidFill>
                  <a:srgbClr val="101010"/>
                </a:solidFill>
                <a:latin typeface="Arial"/>
              </a:rPr>
              <a:t>​</a:t>
            </a:r>
            <a:r>
              <a:rPr lang="en-US" sz="4247" dirty="0">
                <a:solidFill>
                  <a:srgbClr val="101010"/>
                </a:solidFill>
                <a:latin typeface="Arial"/>
              </a:rPr>
              <a:t>Conclusion</a:t>
            </a:r>
          </a:p>
          <a:p>
            <a:pPr>
              <a:lnSpc>
                <a:spcPts val="6922"/>
              </a:lnSpc>
            </a:pPr>
            <a:r>
              <a:rPr lang="en-US" sz="4247" dirty="0">
                <a:solidFill>
                  <a:srgbClr val="101010"/>
                </a:solidFill>
                <a:latin typeface="Arial"/>
              </a:rPr>
              <a:t>     5.Reference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385225" y="2666700"/>
            <a:ext cx="6090345" cy="497841"/>
          </a:xfrm>
          <a:prstGeom prst="rect">
            <a:avLst/>
          </a:prstGeom>
        </p:spPr>
        <p:txBody>
          <a:bodyPr lIns="0" tIns="0" rIns="0" bIns="0" rtlCol="0" anchor="t">
            <a:spAutoFit/>
          </a:bodyPr>
          <a:lstStyle/>
          <a:p>
            <a:pPr algn="ctr">
              <a:lnSpc>
                <a:spcPts val="4059"/>
              </a:lnSpc>
              <a:spcBef>
                <a:spcPct val="0"/>
              </a:spcBef>
            </a:pPr>
            <a:r>
              <a:rPr lang="en-US" sz="2899" dirty="0">
                <a:solidFill>
                  <a:srgbClr val="000000"/>
                </a:solidFill>
                <a:latin typeface="Open Sans Extra Bold"/>
              </a:rPr>
              <a:t>A. What is Software Engineering</a:t>
            </a:r>
          </a:p>
        </p:txBody>
      </p:sp>
      <p:sp>
        <p:nvSpPr>
          <p:cNvPr id="6" name="TextBox 6"/>
          <p:cNvSpPr txBox="1"/>
          <p:nvPr/>
        </p:nvSpPr>
        <p:spPr>
          <a:xfrm>
            <a:off x="1539843" y="3436772"/>
            <a:ext cx="13459411" cy="4381199"/>
          </a:xfrm>
          <a:prstGeom prst="rect">
            <a:avLst/>
          </a:prstGeom>
        </p:spPr>
        <p:txBody>
          <a:bodyPr lIns="0" tIns="0" rIns="0" bIns="0" rtlCol="0" anchor="t">
            <a:spAutoFit/>
          </a:bodyPr>
          <a:lstStyle/>
          <a:p>
            <a:pPr>
              <a:lnSpc>
                <a:spcPts val="5779"/>
              </a:lnSpc>
            </a:pPr>
            <a:r>
              <a:rPr lang="en-US" sz="2713" dirty="0">
                <a:solidFill>
                  <a:srgbClr val="101010"/>
                </a:solidFill>
                <a:latin typeface="Khmer OS Siemreap" panose="02000500000000020004" pitchFamily="2" charset="0"/>
                <a:cs typeface="Khmer OS Siemreap" panose="02000500000000020004" pitchFamily="2" charset="0"/>
              </a:rPr>
              <a:t>     Software engineering </a:t>
            </a:r>
            <a:r>
              <a:rPr lang="en-US" sz="2713" dirty="0" err="1">
                <a:solidFill>
                  <a:srgbClr val="101010"/>
                </a:solidFill>
                <a:latin typeface="Khmer OS Siemreap" panose="02000500000000020004" pitchFamily="2" charset="0"/>
                <a:cs typeface="Khmer OS Siemreap" panose="02000500000000020004" pitchFamily="2" charset="0"/>
              </a:rPr>
              <a:t>គឺជាដំណើរការនៃការបង្កើត</a:t>
            </a:r>
            <a:r>
              <a:rPr lang="en-US" sz="2713" dirty="0">
                <a:solidFill>
                  <a:srgbClr val="101010"/>
                </a:solidFill>
                <a:latin typeface="Khmer OS Siemreap" panose="02000500000000020004" pitchFamily="2" charset="0"/>
                <a:cs typeface="Khmer OS Siemreap" panose="02000500000000020004" pitchFamily="2" charset="0"/>
              </a:rPr>
              <a:t> </a:t>
            </a:r>
            <a:r>
              <a:rPr lang="en-US" sz="2713" dirty="0" err="1">
                <a:solidFill>
                  <a:srgbClr val="101010"/>
                </a:solidFill>
                <a:latin typeface="Khmer OS Siemreap" panose="02000500000000020004" pitchFamily="2" charset="0"/>
                <a:cs typeface="Khmer OS Siemreap" panose="02000500000000020004" pitchFamily="2" charset="0"/>
              </a:rPr>
              <a:t>សាកល្បង</a:t>
            </a:r>
            <a:r>
              <a:rPr lang="en-US" sz="2713" dirty="0">
                <a:solidFill>
                  <a:srgbClr val="101010"/>
                </a:solidFill>
                <a:latin typeface="Khmer OS Siemreap" panose="02000500000000020004" pitchFamily="2" charset="0"/>
                <a:cs typeface="Khmer OS Siemreap" panose="02000500000000020004" pitchFamily="2" charset="0"/>
              </a:rPr>
              <a:t> </a:t>
            </a:r>
            <a:r>
              <a:rPr lang="en-US" sz="2713" dirty="0" err="1">
                <a:solidFill>
                  <a:srgbClr val="101010"/>
                </a:solidFill>
                <a:latin typeface="Khmer OS Siemreap" panose="02000500000000020004" pitchFamily="2" charset="0"/>
                <a:cs typeface="Khmer OS Siemreap" panose="02000500000000020004" pitchFamily="2" charset="0"/>
              </a:rPr>
              <a:t>និងដាក់ឱ្យប្រើប្រាស់កម្មវិធីកុំព្យូទ័រ</a:t>
            </a:r>
            <a:r>
              <a:rPr lang="en-US" sz="2713" dirty="0">
                <a:solidFill>
                  <a:srgbClr val="101010"/>
                </a:solidFill>
                <a:latin typeface="Khmer OS Siemreap" panose="02000500000000020004" pitchFamily="2" charset="0"/>
                <a:cs typeface="Khmer OS Siemreap" panose="02000500000000020004" pitchFamily="2" charset="0"/>
              </a:rPr>
              <a:t> </a:t>
            </a:r>
            <a:r>
              <a:rPr lang="en-US" sz="2713" dirty="0" err="1">
                <a:solidFill>
                  <a:srgbClr val="101010"/>
                </a:solidFill>
                <a:latin typeface="Khmer OS Siemreap" panose="02000500000000020004" pitchFamily="2" charset="0"/>
                <a:cs typeface="Khmer OS Siemreap" panose="02000500000000020004" pitchFamily="2" charset="0"/>
              </a:rPr>
              <a:t>ដើម្បីដោះស្រាយបញ្ហាក្នុងពិភពពិត</a:t>
            </a:r>
            <a:r>
              <a:rPr lang="en-US" sz="2713" dirty="0">
                <a:solidFill>
                  <a:srgbClr val="101010"/>
                </a:solidFill>
                <a:latin typeface="Khmer OS Siemreap" panose="02000500000000020004" pitchFamily="2" charset="0"/>
                <a:cs typeface="Khmer OS Siemreap" panose="02000500000000020004" pitchFamily="2" charset="0"/>
              </a:rPr>
              <a:t> </a:t>
            </a:r>
            <a:r>
              <a:rPr lang="en-US" sz="2713" dirty="0" err="1">
                <a:solidFill>
                  <a:srgbClr val="101010"/>
                </a:solidFill>
                <a:latin typeface="Khmer OS Siemreap" panose="02000500000000020004" pitchFamily="2" charset="0"/>
                <a:cs typeface="Khmer OS Siemreap" panose="02000500000000020004" pitchFamily="2" charset="0"/>
              </a:rPr>
              <a:t>ដោយប្រកាន់ខ្ជាប់នូវគោលការណ៍វិស្វកម្ម</a:t>
            </a:r>
            <a:r>
              <a:rPr lang="en-US" sz="2713" dirty="0">
                <a:solidFill>
                  <a:srgbClr val="101010"/>
                </a:solidFill>
                <a:latin typeface="Khmer OS Siemreap" panose="02000500000000020004" pitchFamily="2" charset="0"/>
                <a:cs typeface="Khmer OS Siemreap" panose="02000500000000020004" pitchFamily="2" charset="0"/>
              </a:rPr>
              <a:t> </a:t>
            </a:r>
            <a:r>
              <a:rPr lang="en-US" sz="2713" dirty="0" err="1">
                <a:solidFill>
                  <a:srgbClr val="101010"/>
                </a:solidFill>
                <a:latin typeface="Khmer OS Siemreap" panose="02000500000000020004" pitchFamily="2" charset="0"/>
                <a:cs typeface="Khmer OS Siemreap" panose="02000500000000020004" pitchFamily="2" charset="0"/>
              </a:rPr>
              <a:t>និងការអនុវត្តល្អបំផុត</a:t>
            </a:r>
            <a:r>
              <a:rPr lang="en-US" sz="2713" dirty="0">
                <a:solidFill>
                  <a:srgbClr val="101010"/>
                </a:solidFill>
                <a:latin typeface="Khmer OS Siemreap" panose="02000500000000020004" pitchFamily="2" charset="0"/>
                <a:cs typeface="Khmer OS Siemreap" panose="02000500000000020004" pitchFamily="2" charset="0"/>
              </a:rPr>
              <a:t>។  Software engineering </a:t>
            </a:r>
            <a:r>
              <a:rPr lang="en-US" sz="2713" dirty="0" err="1">
                <a:solidFill>
                  <a:srgbClr val="101010"/>
                </a:solidFill>
                <a:latin typeface="Khmer OS Siemreap" panose="02000500000000020004" pitchFamily="2" charset="0"/>
                <a:cs typeface="Khmer OS Siemreap" panose="02000500000000020004" pitchFamily="2" charset="0"/>
              </a:rPr>
              <a:t>អនុវត្តវិធីសាស្រ្តដែលមានវិន័យ</a:t>
            </a:r>
            <a:r>
              <a:rPr lang="en-US" sz="2713" dirty="0">
                <a:solidFill>
                  <a:srgbClr val="101010"/>
                </a:solidFill>
                <a:latin typeface="Khmer OS Siemreap" panose="02000500000000020004" pitchFamily="2" charset="0"/>
                <a:cs typeface="Khmer OS Siemreap" panose="02000500000000020004" pitchFamily="2" charset="0"/>
              </a:rPr>
              <a:t> និងរៀបចំសម្រាប់ការអភិវឌ្ឍន៍កម្មវិធីជាមួយនឹងគោលដៅដែលបានចែងនៃការកែលម្អគុណភាព </a:t>
            </a:r>
            <a:r>
              <a:rPr lang="en-US" sz="2713" dirty="0" err="1">
                <a:solidFill>
                  <a:srgbClr val="101010"/>
                </a:solidFill>
                <a:latin typeface="Khmer OS Siemreap" panose="02000500000000020004" pitchFamily="2" charset="0"/>
                <a:cs typeface="Khmer OS Siemreap" panose="02000500000000020004" pitchFamily="2" charset="0"/>
              </a:rPr>
              <a:t>ពេលវេលា</a:t>
            </a:r>
            <a:r>
              <a:rPr lang="en-US" sz="2713" dirty="0">
                <a:solidFill>
                  <a:srgbClr val="101010"/>
                </a:solidFill>
                <a:latin typeface="Khmer OS Siemreap" panose="02000500000000020004" pitchFamily="2" charset="0"/>
                <a:cs typeface="Khmer OS Siemreap" panose="02000500000000020004" pitchFamily="2" charset="0"/>
              </a:rPr>
              <a:t> </a:t>
            </a:r>
            <a:r>
              <a:rPr lang="en-US" sz="2713" dirty="0" err="1">
                <a:solidFill>
                  <a:srgbClr val="101010"/>
                </a:solidFill>
                <a:latin typeface="Khmer OS Siemreap" panose="02000500000000020004" pitchFamily="2" charset="0"/>
                <a:cs typeface="Khmer OS Siemreap" panose="02000500000000020004" pitchFamily="2" charset="0"/>
              </a:rPr>
              <a:t>និងប្រសិទ្ធភាពថវិកា</a:t>
            </a:r>
            <a:r>
              <a:rPr lang="en-US" sz="2713" dirty="0">
                <a:solidFill>
                  <a:srgbClr val="101010"/>
                </a:solidFill>
                <a:latin typeface="Khmer OS Siemreap" panose="02000500000000020004" pitchFamily="2" charset="0"/>
                <a:cs typeface="Khmer OS Siemreap" panose="02000500000000020004" pitchFamily="2" charset="0"/>
              </a:rPr>
              <a:t> </a:t>
            </a:r>
            <a:r>
              <a:rPr lang="en-US" sz="2713" dirty="0" err="1">
                <a:solidFill>
                  <a:srgbClr val="101010"/>
                </a:solidFill>
                <a:latin typeface="Khmer OS Siemreap" panose="02000500000000020004" pitchFamily="2" charset="0"/>
                <a:cs typeface="Khmer OS Siemreap" panose="02000500000000020004" pitchFamily="2" charset="0"/>
              </a:rPr>
              <a:t>រួមជាមួយនឹងការធានានៃការធ្វើតេស្តដែលមានរចនាសម្ព័ន្ធ</a:t>
            </a:r>
            <a:r>
              <a:rPr lang="en-US" sz="2713" dirty="0">
                <a:solidFill>
                  <a:srgbClr val="101010"/>
                </a:solidFill>
                <a:latin typeface="Khmer OS Siemreap" panose="02000500000000020004" pitchFamily="2" charset="0"/>
                <a:cs typeface="Khmer OS Siemreap" panose="02000500000000020004" pitchFamily="2" charset="0"/>
              </a:rPr>
              <a:t> </a:t>
            </a:r>
            <a:r>
              <a:rPr lang="en-US" sz="2713" dirty="0" err="1">
                <a:solidFill>
                  <a:srgbClr val="101010"/>
                </a:solidFill>
                <a:latin typeface="Khmer OS Siemreap" panose="02000500000000020004" pitchFamily="2" charset="0"/>
                <a:cs typeface="Khmer OS Siemreap" panose="02000500000000020004" pitchFamily="2" charset="0"/>
              </a:rPr>
              <a:t>និងវិញ្ញាបនប័ត្រវិស្វករ</a:t>
            </a:r>
            <a:r>
              <a:rPr lang="en-US" sz="2713" dirty="0">
                <a:solidFill>
                  <a:srgbClr val="101010"/>
                </a:solidFill>
                <a:latin typeface="Khmer OS Siemreap" panose="02000500000000020004" pitchFamily="2" charset="0"/>
                <a:cs typeface="Khmer OS Siemreap" panose="02000500000000020004" pitchFamily="2" charset="0"/>
              </a:rPr>
              <a:t>។</a:t>
            </a:r>
          </a:p>
          <a:p>
            <a:pPr>
              <a:lnSpc>
                <a:spcPts val="5779"/>
              </a:lnSpc>
            </a:pPr>
            <a:endParaRPr lang="en-US" sz="2713" dirty="0">
              <a:solidFill>
                <a:srgbClr val="101010"/>
              </a:solidFill>
              <a:latin typeface="Khmer OS Siemreap" panose="02000500000000020004" pitchFamily="2" charset="0"/>
              <a:cs typeface="Khmer OS Siemreap" panose="02000500000000020004" pitchFamily="2" charset="0"/>
            </a:endParaRPr>
          </a:p>
        </p:txBody>
      </p:sp>
      <p:sp>
        <p:nvSpPr>
          <p:cNvPr id="7" name="TextBox 7"/>
          <p:cNvSpPr txBox="1"/>
          <p:nvPr/>
        </p:nvSpPr>
        <p:spPr>
          <a:xfrm>
            <a:off x="746781" y="33878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u="none" strike="noStrike">
                <a:solidFill>
                  <a:srgbClr val="FFFFFF"/>
                </a:solidFill>
                <a:latin typeface="Montserrat Bold"/>
              </a:rPr>
              <a:t>Introduction</a:t>
            </a:r>
          </a:p>
        </p:txBody>
      </p:sp>
    </p:spTree>
    <p:extLst>
      <p:ext uri="{BB962C8B-B14F-4D97-AF65-F5344CB8AC3E}">
        <p14:creationId xmlns:p14="http://schemas.microsoft.com/office/powerpoint/2010/main" val="2545240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2239552"/>
            <a:ext cx="7729240" cy="511811"/>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Open Sans Extra Bold"/>
              </a:rPr>
              <a:t>B  Professional software development</a:t>
            </a:r>
          </a:p>
        </p:txBody>
      </p:sp>
      <p:sp>
        <p:nvSpPr>
          <p:cNvPr id="6" name="TextBox 6"/>
          <p:cNvSpPr txBox="1"/>
          <p:nvPr/>
        </p:nvSpPr>
        <p:spPr>
          <a:xfrm>
            <a:off x="2023550" y="2855131"/>
            <a:ext cx="13837961" cy="2708434"/>
          </a:xfrm>
          <a:prstGeom prst="rect">
            <a:avLst/>
          </a:prstGeom>
        </p:spPr>
        <p:txBody>
          <a:bodyPr lIns="0" tIns="0" rIns="0" bIns="0" rtlCol="0" anchor="t">
            <a:spAutoFit/>
          </a:bodyPr>
          <a:lstStyle/>
          <a:p>
            <a:pPr>
              <a:lnSpc>
                <a:spcPts val="4189"/>
              </a:lnSpc>
            </a:pPr>
            <a:r>
              <a:rPr lang="en-US" sz="2400" dirty="0">
                <a:solidFill>
                  <a:srgbClr val="101010"/>
                </a:solidFill>
                <a:latin typeface="Khmer OS Siemreap" panose="02000500000000020004" pitchFamily="2" charset="0"/>
                <a:cs typeface="Khmer OS Siemreap" panose="02000500000000020004" pitchFamily="2" charset="0"/>
              </a:rPr>
              <a:t>      Professional software development </a:t>
            </a:r>
            <a:r>
              <a:rPr lang="en-US" sz="2400" dirty="0" err="1">
                <a:solidFill>
                  <a:srgbClr val="101010"/>
                </a:solidFill>
                <a:latin typeface="Khmer OS Siemreap" panose="02000500000000020004" pitchFamily="2" charset="0"/>
                <a:cs typeface="Khmer OS Siemreap" panose="02000500000000020004" pitchFamily="2" charset="0"/>
              </a:rPr>
              <a:t>គឺជាcomplex</a:t>
            </a:r>
            <a:r>
              <a:rPr lang="en-US" sz="2400" dirty="0">
                <a:solidFill>
                  <a:srgbClr val="101010"/>
                </a:solidFill>
                <a:latin typeface="Khmer OS Siemreap" panose="02000500000000020004" pitchFamily="2" charset="0"/>
                <a:cs typeface="Khmer OS Siemreap" panose="02000500000000020004" pitchFamily="2" charset="0"/>
              </a:rPr>
              <a:t> </a:t>
            </a:r>
            <a:r>
              <a:rPr lang="en-US" sz="2400" dirty="0" err="1">
                <a:solidFill>
                  <a:srgbClr val="101010"/>
                </a:solidFill>
                <a:latin typeface="Khmer OS Siemreap" panose="02000500000000020004" pitchFamily="2" charset="0"/>
                <a:cs typeface="Khmer OS Siemreap" panose="02000500000000020004" pitchFamily="2" charset="0"/>
              </a:rPr>
              <a:t>និងdynamicដែលពាក់ព័ន្ធនឹងដំណើរការនៃការរចនា</a:t>
            </a:r>
            <a:r>
              <a:rPr lang="en-US" sz="2400" dirty="0">
                <a:solidFill>
                  <a:srgbClr val="101010"/>
                </a:solidFill>
                <a:latin typeface="Khmer OS Siemreap" panose="02000500000000020004" pitchFamily="2" charset="0"/>
                <a:cs typeface="Khmer OS Siemreap" panose="02000500000000020004" pitchFamily="2" charset="0"/>
              </a:rPr>
              <a:t> </a:t>
            </a:r>
            <a:r>
              <a:rPr lang="en-US" sz="2400" dirty="0" err="1">
                <a:solidFill>
                  <a:srgbClr val="101010"/>
                </a:solidFill>
                <a:latin typeface="Khmer OS Siemreap" panose="02000500000000020004" pitchFamily="2" charset="0"/>
                <a:cs typeface="Khmer OS Siemreap" panose="02000500000000020004" pitchFamily="2" charset="0"/>
              </a:rPr>
              <a:t>ការបង្កើត</a:t>
            </a:r>
            <a:r>
              <a:rPr lang="en-US" sz="2400" dirty="0">
                <a:solidFill>
                  <a:srgbClr val="101010"/>
                </a:solidFill>
                <a:latin typeface="Khmer OS Siemreap" panose="02000500000000020004" pitchFamily="2" charset="0"/>
                <a:cs typeface="Khmer OS Siemreap" panose="02000500000000020004" pitchFamily="2" charset="0"/>
              </a:rPr>
              <a:t> </a:t>
            </a:r>
            <a:r>
              <a:rPr lang="en-US" sz="2400" dirty="0" err="1">
                <a:solidFill>
                  <a:srgbClr val="101010"/>
                </a:solidFill>
                <a:latin typeface="Khmer OS Siemreap" panose="02000500000000020004" pitchFamily="2" charset="0"/>
                <a:cs typeface="Khmer OS Siemreap" panose="02000500000000020004" pitchFamily="2" charset="0"/>
              </a:rPr>
              <a:t>ការធ្វើតេស្ត</a:t>
            </a:r>
            <a:r>
              <a:rPr lang="en-US" sz="2400" dirty="0">
                <a:solidFill>
                  <a:srgbClr val="101010"/>
                </a:solidFill>
                <a:latin typeface="Khmer OS Siemreap" panose="02000500000000020004" pitchFamily="2" charset="0"/>
                <a:cs typeface="Khmer OS Siemreap" panose="02000500000000020004" pitchFamily="2" charset="0"/>
              </a:rPr>
              <a:t> </a:t>
            </a:r>
            <a:r>
              <a:rPr lang="en-US" sz="2400" dirty="0" err="1">
                <a:solidFill>
                  <a:srgbClr val="101010"/>
                </a:solidFill>
                <a:latin typeface="Khmer OS Siemreap" panose="02000500000000020004" pitchFamily="2" charset="0"/>
                <a:cs typeface="Khmer OS Siemreap" panose="02000500000000020004" pitchFamily="2" charset="0"/>
              </a:rPr>
              <a:t>និងការថែរក្សាប្រព័ន្ធកម្មវិធី</a:t>
            </a:r>
            <a:r>
              <a:rPr lang="en-US" sz="2400" dirty="0">
                <a:solidFill>
                  <a:srgbClr val="101010"/>
                </a:solidFill>
                <a:latin typeface="Khmer OS Siemreap" panose="02000500000000020004" pitchFamily="2" charset="0"/>
                <a:cs typeface="Khmer OS Siemreap" panose="02000500000000020004" pitchFamily="2" charset="0"/>
              </a:rPr>
              <a:t>។ </a:t>
            </a:r>
            <a:r>
              <a:rPr lang="en-US" sz="2400" dirty="0" err="1">
                <a:solidFill>
                  <a:srgbClr val="101010"/>
                </a:solidFill>
                <a:latin typeface="Khmer OS Siemreap" panose="02000500000000020004" pitchFamily="2" charset="0"/>
                <a:cs typeface="Khmer OS Siemreap" panose="02000500000000020004" pitchFamily="2" charset="0"/>
              </a:rPr>
              <a:t>វា</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គឺ</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ជា</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វិន័យ</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មួយ</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ដែល</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តម្រូវ</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ឱ្យ</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មាន</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ការ</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រួម</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បញ្ចូល</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គ្នា</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នៃ</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ជំនាញ</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បច្ចេកទេស</a:t>
            </a:r>
            <a:r>
              <a:rPr lang="en-US" sz="2400" dirty="0">
                <a:solidFill>
                  <a:srgbClr val="101010"/>
                </a:solidFill>
                <a:latin typeface="Khmer OS Siemreap" panose="02000500000000020004" pitchFamily="2" charset="0"/>
                <a:cs typeface="Khmer OS Siemreap" panose="02000500000000020004" pitchFamily="2" charset="0"/>
              </a:rPr>
              <a:t> </a:t>
            </a:r>
            <a:r>
              <a:rPr lang="en-US" sz="2400" dirty="0" err="1">
                <a:solidFill>
                  <a:srgbClr val="101010"/>
                </a:solidFill>
                <a:latin typeface="Khmer OS Siemreap" panose="02000500000000020004" pitchFamily="2" charset="0"/>
                <a:cs typeface="Khmer OS Siemreap" panose="02000500000000020004" pitchFamily="2" charset="0"/>
              </a:rPr>
              <a:t>ជំនាញ</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ដោះស្រាយ</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បញ្ហា</a:t>
            </a:r>
            <a:r>
              <a:rPr lang="en-US" sz="2400" dirty="0">
                <a:solidFill>
                  <a:srgbClr val="101010"/>
                </a:solidFill>
                <a:latin typeface="Khmer OS Siemreap" panose="02000500000000020004" pitchFamily="2" charset="0"/>
                <a:cs typeface="Khmer OS Siemreap" panose="02000500000000020004" pitchFamily="2" charset="0"/>
              </a:rPr>
              <a:t> </a:t>
            </a:r>
            <a:r>
              <a:rPr lang="en-US" sz="2400" dirty="0" err="1">
                <a:solidFill>
                  <a:srgbClr val="101010"/>
                </a:solidFill>
                <a:latin typeface="Khmer OS Siemreap" panose="02000500000000020004" pitchFamily="2" charset="0"/>
                <a:cs typeface="Khmer OS Siemreap" panose="02000500000000020004" pitchFamily="2" charset="0"/>
              </a:rPr>
              <a:t>និង</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ការ</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ប្រាស្រ័យ</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ទាក់ទង</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ប្រកប</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ដោយ</a:t>
            </a:r>
            <a:r>
              <a:rPr lang="en-US" sz="2400" dirty="0">
                <a:solidFill>
                  <a:srgbClr val="101010"/>
                </a:solidFill>
                <a:latin typeface="Khmer OS Siemreap" panose="02000500000000020004" pitchFamily="2" charset="0"/>
                <a:cs typeface="Khmer OS Siemreap" panose="02000500000000020004" pitchFamily="2" charset="0"/>
              </a:rPr>
              <a:t>​</a:t>
            </a:r>
            <a:r>
              <a:rPr lang="en-US" sz="2400" dirty="0" err="1">
                <a:solidFill>
                  <a:srgbClr val="101010"/>
                </a:solidFill>
                <a:latin typeface="Khmer OS Siemreap" panose="02000500000000020004" pitchFamily="2" charset="0"/>
                <a:cs typeface="Khmer OS Siemreap" panose="02000500000000020004" pitchFamily="2" charset="0"/>
              </a:rPr>
              <a:t>ប្រសិទ្ធភាព</a:t>
            </a:r>
            <a:r>
              <a:rPr lang="en-US" sz="2400" dirty="0">
                <a:solidFill>
                  <a:srgbClr val="101010"/>
                </a:solidFill>
                <a:latin typeface="Khmer OS Siemreap" panose="02000500000000020004" pitchFamily="2" charset="0"/>
                <a:cs typeface="Khmer OS Siemreap" panose="02000500000000020004" pitchFamily="2" charset="0"/>
              </a:rPr>
              <a:t>។ </a:t>
            </a:r>
            <a:r>
              <a:rPr lang="en-US" sz="2400" dirty="0" err="1">
                <a:solidFill>
                  <a:srgbClr val="101010"/>
                </a:solidFill>
                <a:latin typeface="Khmer OS Siemreap" panose="02000500000000020004" pitchFamily="2" charset="0"/>
                <a:cs typeface="Khmer OS Siemreap" panose="02000500000000020004" pitchFamily="2" charset="0"/>
              </a:rPr>
              <a:t>នេះគឺជាទិដ្ឋភាពសំខាន</a:t>
            </a:r>
            <a:r>
              <a:rPr lang="en-US" sz="2400" dirty="0">
                <a:solidFill>
                  <a:srgbClr val="101010"/>
                </a:solidFill>
                <a:latin typeface="Khmer OS Siemreap" panose="02000500000000020004" pitchFamily="2" charset="0"/>
                <a:cs typeface="Khmer OS Siemreap" panose="02000500000000020004" pitchFamily="2" charset="0"/>
              </a:rPr>
              <a:t>់ៗ</a:t>
            </a:r>
            <a:r>
              <a:rPr lang="en-US" sz="2400" dirty="0" err="1">
                <a:solidFill>
                  <a:srgbClr val="101010"/>
                </a:solidFill>
                <a:latin typeface="Khmer OS Siemreap" panose="02000500000000020004" pitchFamily="2" charset="0"/>
                <a:cs typeface="Khmer OS Siemreap" panose="02000500000000020004" pitchFamily="2" charset="0"/>
              </a:rPr>
              <a:t>នៃការអភិវឌ្ឍន៍កម្មវិធីអាជីព</a:t>
            </a:r>
            <a:r>
              <a:rPr lang="en-US" sz="2400" dirty="0">
                <a:solidFill>
                  <a:srgbClr val="101010"/>
                </a:solidFill>
                <a:latin typeface="Khmer OS Siemreap" panose="02000500000000020004" pitchFamily="2" charset="0"/>
                <a:cs typeface="Khmer OS Siemreap" panose="02000500000000020004" pitchFamily="2" charset="0"/>
              </a:rPr>
              <a:t>៖</a:t>
            </a:r>
          </a:p>
          <a:p>
            <a:pPr>
              <a:lnSpc>
                <a:spcPts val="4827"/>
              </a:lnSpc>
            </a:pPr>
            <a:endParaRPr lang="en-US" sz="2400" dirty="0">
              <a:solidFill>
                <a:srgbClr val="101010"/>
              </a:solidFill>
              <a:latin typeface="Khmer OS Siemreap" panose="02000500000000020004" pitchFamily="2" charset="0"/>
              <a:cs typeface="Khmer OS Siemreap" panose="02000500000000020004" pitchFamily="2" charset="0"/>
            </a:endParaRPr>
          </a:p>
        </p:txBody>
      </p:sp>
      <p:sp>
        <p:nvSpPr>
          <p:cNvPr id="7" name="TextBox 7"/>
          <p:cNvSpPr txBox="1"/>
          <p:nvPr/>
        </p:nvSpPr>
        <p:spPr>
          <a:xfrm>
            <a:off x="2023550" y="5209162"/>
            <a:ext cx="3999458" cy="3768090"/>
          </a:xfrm>
          <a:prstGeom prst="rect">
            <a:avLst/>
          </a:prstGeom>
        </p:spPr>
        <p:txBody>
          <a:bodyPr lIns="0" tIns="0" rIns="0" bIns="0" rtlCol="0" anchor="t">
            <a:spAutoFit/>
          </a:bodyPr>
          <a:lstStyle/>
          <a:p>
            <a:pPr marL="518157" lvl="1" indent="-259078">
              <a:lnSpc>
                <a:spcPts val="3359"/>
              </a:lnSpc>
              <a:buFont typeface="Arial"/>
              <a:buChar char="•"/>
            </a:pPr>
            <a:r>
              <a:rPr lang="en-US" sz="2399" dirty="0">
                <a:solidFill>
                  <a:srgbClr val="000000"/>
                </a:solidFill>
                <a:latin typeface="Roboto"/>
              </a:rPr>
              <a:t>Requirements Analysis</a:t>
            </a:r>
          </a:p>
          <a:p>
            <a:pPr marL="518157" lvl="1" indent="-259078">
              <a:lnSpc>
                <a:spcPts val="3359"/>
              </a:lnSpc>
              <a:buFont typeface="Arial"/>
              <a:buChar char="•"/>
            </a:pPr>
            <a:r>
              <a:rPr lang="en-US" sz="2399" dirty="0">
                <a:solidFill>
                  <a:srgbClr val="000000"/>
                </a:solidFill>
                <a:latin typeface="Roboto"/>
              </a:rPr>
              <a:t>Design</a:t>
            </a:r>
          </a:p>
          <a:p>
            <a:pPr marL="518157" lvl="1" indent="-259078">
              <a:lnSpc>
                <a:spcPts val="3359"/>
              </a:lnSpc>
              <a:buFont typeface="Arial"/>
              <a:buChar char="•"/>
            </a:pPr>
            <a:r>
              <a:rPr lang="en-US" sz="2399" dirty="0">
                <a:solidFill>
                  <a:srgbClr val="000000"/>
                </a:solidFill>
                <a:latin typeface="Roboto"/>
              </a:rPr>
              <a:t>Testing</a:t>
            </a:r>
          </a:p>
          <a:p>
            <a:pPr marL="518157" lvl="1" indent="-259078">
              <a:lnSpc>
                <a:spcPts val="3359"/>
              </a:lnSpc>
              <a:buFont typeface="Arial"/>
              <a:buChar char="•"/>
            </a:pPr>
            <a:r>
              <a:rPr lang="en-US" sz="2399" dirty="0">
                <a:solidFill>
                  <a:srgbClr val="000000"/>
                </a:solidFill>
                <a:latin typeface="Roboto"/>
              </a:rPr>
              <a:t>Version Control</a:t>
            </a:r>
          </a:p>
          <a:p>
            <a:pPr marL="518157" lvl="1" indent="-259078">
              <a:lnSpc>
                <a:spcPts val="3359"/>
              </a:lnSpc>
              <a:buFont typeface="Arial"/>
              <a:buChar char="•"/>
            </a:pPr>
            <a:r>
              <a:rPr lang="en-US" sz="2399" dirty="0">
                <a:solidFill>
                  <a:srgbClr val="000000"/>
                </a:solidFill>
                <a:latin typeface="Roboto"/>
              </a:rPr>
              <a:t>Documentation</a:t>
            </a:r>
          </a:p>
          <a:p>
            <a:pPr marL="518157" lvl="1" indent="-259078">
              <a:lnSpc>
                <a:spcPts val="3359"/>
              </a:lnSpc>
              <a:buFont typeface="Arial"/>
              <a:buChar char="•"/>
            </a:pPr>
            <a:r>
              <a:rPr lang="en-US" sz="2399" dirty="0">
                <a:solidFill>
                  <a:srgbClr val="000000"/>
                </a:solidFill>
                <a:latin typeface="Roboto"/>
              </a:rPr>
              <a:t>Deployment</a:t>
            </a:r>
          </a:p>
          <a:p>
            <a:pPr marL="518157" lvl="1" indent="-259078">
              <a:lnSpc>
                <a:spcPts val="3359"/>
              </a:lnSpc>
              <a:buFont typeface="Arial"/>
              <a:buChar char="•"/>
            </a:pPr>
            <a:r>
              <a:rPr lang="en-US" sz="2399" dirty="0">
                <a:solidFill>
                  <a:srgbClr val="000000"/>
                </a:solidFill>
                <a:latin typeface="Roboto"/>
              </a:rPr>
              <a:t>Maintenance and Support</a:t>
            </a:r>
          </a:p>
          <a:p>
            <a:pPr marL="518157" lvl="1" indent="-259078">
              <a:lnSpc>
                <a:spcPts val="3359"/>
              </a:lnSpc>
              <a:buFont typeface="Arial"/>
              <a:buChar char="•"/>
            </a:pPr>
            <a:r>
              <a:rPr lang="en-US" sz="2399" dirty="0">
                <a:solidFill>
                  <a:srgbClr val="000000"/>
                </a:solidFill>
                <a:latin typeface="Roboto"/>
              </a:rPr>
              <a:t>Security</a:t>
            </a:r>
          </a:p>
          <a:p>
            <a:pPr marL="518157" lvl="1" indent="-259078">
              <a:lnSpc>
                <a:spcPts val="3359"/>
              </a:lnSpc>
              <a:buFont typeface="Arial"/>
              <a:buChar char="•"/>
            </a:pPr>
            <a:r>
              <a:rPr lang="en-US" sz="2399" dirty="0">
                <a:solidFill>
                  <a:srgbClr val="000000"/>
                </a:solidFill>
                <a:latin typeface="Roboto"/>
              </a:rPr>
              <a:t>Quality Assurance</a:t>
            </a:r>
          </a:p>
        </p:txBody>
      </p:sp>
    </p:spTree>
    <p:extLst>
      <p:ext uri="{BB962C8B-B14F-4D97-AF65-F5344CB8AC3E}">
        <p14:creationId xmlns:p14="http://schemas.microsoft.com/office/powerpoint/2010/main" val="117667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34758" y="669607"/>
            <a:ext cx="6282170" cy="738507"/>
          </a:xfrm>
          <a:prstGeom prst="rect">
            <a:avLst/>
          </a:prstGeom>
        </p:spPr>
        <p:txBody>
          <a:bodyPr lIns="0" tIns="0" rIns="0" bIns="0" rtlCol="0" anchor="t">
            <a:spAutoFit/>
          </a:bodyPr>
          <a:lstStyle/>
          <a:p>
            <a:pPr algn="ctr">
              <a:lnSpc>
                <a:spcPts val="6019"/>
              </a:lnSpc>
              <a:spcBef>
                <a:spcPct val="0"/>
              </a:spcBef>
            </a:pPr>
            <a:r>
              <a:rPr lang="en-US" sz="4299">
                <a:solidFill>
                  <a:srgbClr val="FFFFFF"/>
                </a:solidFill>
                <a:latin typeface="Open Sans Extra Bold"/>
              </a:rPr>
              <a:t> 2. Software Evolution </a:t>
            </a:r>
          </a:p>
        </p:txBody>
      </p:sp>
      <p:sp>
        <p:nvSpPr>
          <p:cNvPr id="6" name="TextBox 6"/>
          <p:cNvSpPr txBox="1"/>
          <p:nvPr/>
        </p:nvSpPr>
        <p:spPr>
          <a:xfrm>
            <a:off x="746422" y="2828132"/>
            <a:ext cx="17185053" cy="6483826"/>
          </a:xfrm>
          <a:prstGeom prst="rect">
            <a:avLst/>
          </a:prstGeom>
        </p:spPr>
        <p:txBody>
          <a:bodyPr lIns="0" tIns="0" rIns="0" bIns="0" rtlCol="0" anchor="t">
            <a:spAutoFit/>
          </a:bodyPr>
          <a:lstStyle/>
          <a:p>
            <a:pPr>
              <a:lnSpc>
                <a:spcPts val="6390"/>
              </a:lnSpc>
            </a:pPr>
            <a:r>
              <a:rPr lang="en-US" sz="3200" dirty="0">
                <a:solidFill>
                  <a:srgbClr val="101010"/>
                </a:solidFill>
                <a:latin typeface="Khmer OS Siemreap" panose="02000500000000020004" pitchFamily="2" charset="0"/>
                <a:cs typeface="Khmer OS Siemreap" panose="02000500000000020004" pitchFamily="2" charset="0"/>
              </a:rPr>
              <a:t>     Software </a:t>
            </a:r>
            <a:r>
              <a:rPr lang="en-US" sz="3200" dirty="0" err="1">
                <a:solidFill>
                  <a:srgbClr val="101010"/>
                </a:solidFill>
                <a:latin typeface="Khmer OS Siemreap" panose="02000500000000020004" pitchFamily="2" charset="0"/>
                <a:cs typeface="Khmer OS Siemreap" panose="02000500000000020004" pitchFamily="2" charset="0"/>
              </a:rPr>
              <a:t>Evolutionគឺជាដំណើរការនៃការបង្កើតកម្មវិធីដំបូង</a:t>
            </a:r>
            <a:r>
              <a:rPr lang="en-US" sz="3200" dirty="0">
                <a:solidFill>
                  <a:srgbClr val="101010"/>
                </a:solidFill>
                <a:latin typeface="Khmer OS Siemreap" panose="02000500000000020004" pitchFamily="2" charset="0"/>
                <a:cs typeface="Khmer OS Siemreap" panose="02000500000000020004" pitchFamily="2" charset="0"/>
              </a:rPr>
              <a:t> </a:t>
            </a:r>
            <a:r>
              <a:rPr lang="en-US" sz="3200" dirty="0" err="1">
                <a:solidFill>
                  <a:srgbClr val="101010"/>
                </a:solidFill>
                <a:latin typeface="Khmer OS Siemreap" panose="02000500000000020004" pitchFamily="2" charset="0"/>
                <a:cs typeface="Khmer OS Siemreap" panose="02000500000000020004" pitchFamily="2" charset="0"/>
              </a:rPr>
              <a:t>ហើយបន្ទាប់មកធ្វើបច្ចុប្បន្នភាពវាដោយហេតុផលផ្សេង</a:t>
            </a:r>
            <a:r>
              <a:rPr lang="en-US" sz="3200" dirty="0">
                <a:solidFill>
                  <a:srgbClr val="101010"/>
                </a:solidFill>
                <a:latin typeface="Khmer OS Siemreap" panose="02000500000000020004" pitchFamily="2" charset="0"/>
                <a:cs typeface="Khmer OS Siemreap" panose="02000500000000020004" pitchFamily="2" charset="0"/>
              </a:rPr>
              <a:t>ៗ </a:t>
            </a:r>
            <a:r>
              <a:rPr lang="en-US" sz="3200" dirty="0" err="1">
                <a:solidFill>
                  <a:srgbClr val="101010"/>
                </a:solidFill>
                <a:latin typeface="Khmer OS Siemreap" panose="02000500000000020004" pitchFamily="2" charset="0"/>
                <a:cs typeface="Khmer OS Siemreap" panose="02000500000000020004" pitchFamily="2" charset="0"/>
              </a:rPr>
              <a:t>ដូចជាការបន្ថែមមុខងារថ្មី</a:t>
            </a:r>
            <a:r>
              <a:rPr lang="en-US" sz="3200" dirty="0">
                <a:solidFill>
                  <a:srgbClr val="101010"/>
                </a:solidFill>
                <a:latin typeface="Khmer OS Siemreap" panose="02000500000000020004" pitchFamily="2" charset="0"/>
                <a:cs typeface="Khmer OS Siemreap" panose="02000500000000020004" pitchFamily="2" charset="0"/>
              </a:rPr>
              <a:t>ៗ </a:t>
            </a:r>
            <a:r>
              <a:rPr lang="en-US" sz="3200" dirty="0" err="1">
                <a:solidFill>
                  <a:srgbClr val="101010"/>
                </a:solidFill>
                <a:latin typeface="Khmer OS Siemreap" panose="02000500000000020004" pitchFamily="2" charset="0"/>
                <a:cs typeface="Khmer OS Siemreap" panose="02000500000000020004" pitchFamily="2" charset="0"/>
              </a:rPr>
              <a:t>ការលុបមុខងារដែលលែងប្រើ</a:t>
            </a:r>
            <a:r>
              <a:rPr lang="en-US" sz="3200" dirty="0">
                <a:solidFill>
                  <a:srgbClr val="101010"/>
                </a:solidFill>
                <a:latin typeface="Khmer OS Siemreap" panose="02000500000000020004" pitchFamily="2" charset="0"/>
                <a:cs typeface="Khmer OS Siemreap" panose="02000500000000020004" pitchFamily="2" charset="0"/>
              </a:rPr>
              <a:t> </a:t>
            </a:r>
            <a:r>
              <a:rPr lang="en-US" sz="3200" dirty="0" err="1">
                <a:solidFill>
                  <a:srgbClr val="101010"/>
                </a:solidFill>
                <a:latin typeface="Khmer OS Siemreap" panose="02000500000000020004" pitchFamily="2" charset="0"/>
                <a:cs typeface="Khmer OS Siemreap" panose="02000500000000020004" pitchFamily="2" charset="0"/>
              </a:rPr>
              <a:t>ឬបំពេញតម្រូវការផ្លាស់ប្តូរ</a:t>
            </a:r>
            <a:r>
              <a:rPr lang="en-US" sz="3200" dirty="0">
                <a:solidFill>
                  <a:srgbClr val="101010"/>
                </a:solidFill>
                <a:latin typeface="Khmer OS Siemreap" panose="02000500000000020004" pitchFamily="2" charset="0"/>
                <a:cs typeface="Khmer OS Siemreap" panose="02000500000000020004" pitchFamily="2" charset="0"/>
              </a:rPr>
              <a:t>។ </a:t>
            </a:r>
            <a:r>
              <a:rPr lang="en-US" sz="3200" dirty="0" err="1">
                <a:solidFill>
                  <a:srgbClr val="101010"/>
                </a:solidFill>
                <a:latin typeface="Khmer OS Siemreap" panose="02000500000000020004" pitchFamily="2" charset="0"/>
                <a:cs typeface="Khmer OS Siemreap" panose="02000500000000020004" pitchFamily="2" charset="0"/>
              </a:rPr>
              <a:t>វាជាដំណើរការដ៏សំខាន់មួយ</a:t>
            </a:r>
            <a:r>
              <a:rPr lang="en-US" sz="3200" dirty="0">
                <a:solidFill>
                  <a:srgbClr val="101010"/>
                </a:solidFill>
                <a:latin typeface="Khmer OS Siemreap" panose="02000500000000020004" pitchFamily="2" charset="0"/>
                <a:cs typeface="Khmer OS Siemreap" panose="02000500000000020004" pitchFamily="2" charset="0"/>
              </a:rPr>
              <a:t> </a:t>
            </a:r>
            <a:r>
              <a:rPr lang="en-US" sz="3200" dirty="0" err="1">
                <a:solidFill>
                  <a:srgbClr val="101010"/>
                </a:solidFill>
                <a:latin typeface="Khmer OS Siemreap" panose="02000500000000020004" pitchFamily="2" charset="0"/>
                <a:cs typeface="Khmer OS Siemreap" panose="02000500000000020004" pitchFamily="2" charset="0"/>
              </a:rPr>
              <a:t>ដោយសារស្ថាប័ននានាវិនិយោគប្រាក់យ៉ាងច្រើននៅក្នុងកម្មវិធីរបស់ពួកគេ</a:t>
            </a:r>
            <a:r>
              <a:rPr lang="en-US" sz="3200" dirty="0">
                <a:solidFill>
                  <a:srgbClr val="101010"/>
                </a:solidFill>
                <a:latin typeface="Khmer OS Siemreap" panose="02000500000000020004" pitchFamily="2" charset="0"/>
                <a:cs typeface="Khmer OS Siemreap" panose="02000500000000020004" pitchFamily="2" charset="0"/>
              </a:rPr>
              <a:t> </a:t>
            </a:r>
            <a:r>
              <a:rPr lang="en-US" sz="3200" dirty="0" err="1">
                <a:solidFill>
                  <a:srgbClr val="101010"/>
                </a:solidFill>
                <a:latin typeface="Khmer OS Siemreap" panose="02000500000000020004" pitchFamily="2" charset="0"/>
                <a:cs typeface="Khmer OS Siemreap" panose="02000500000000020004" pitchFamily="2" charset="0"/>
              </a:rPr>
              <a:t>ហើយពឹងផ្អែកទាំងស្រុងលើកម្មវិធីនេះ</a:t>
            </a:r>
            <a:r>
              <a:rPr lang="en-US" sz="3200" dirty="0">
                <a:solidFill>
                  <a:srgbClr val="101010"/>
                </a:solidFill>
                <a:latin typeface="Khmer OS Siemreap" panose="02000500000000020004" pitchFamily="2" charset="0"/>
                <a:cs typeface="Khmer OS Siemreap" panose="02000500000000020004" pitchFamily="2" charset="0"/>
              </a:rPr>
              <a:t>។ Software Evolutionជួយឱ្យកម្មវិធីសម្របខ្លួនទៅនឹងការផ្លាស់ប្តូរតម្រូវការអាជីវកម្ម </a:t>
            </a:r>
            <a:r>
              <a:rPr lang="en-US" sz="3200" dirty="0" err="1">
                <a:solidFill>
                  <a:srgbClr val="101010"/>
                </a:solidFill>
                <a:latin typeface="Khmer OS Siemreap" panose="02000500000000020004" pitchFamily="2" charset="0"/>
                <a:cs typeface="Khmer OS Siemreap" panose="02000500000000020004" pitchFamily="2" charset="0"/>
              </a:rPr>
              <a:t>ជួសជុលពិការភាព</a:t>
            </a:r>
            <a:r>
              <a:rPr lang="en-US" sz="3200" dirty="0">
                <a:solidFill>
                  <a:srgbClr val="101010"/>
                </a:solidFill>
                <a:latin typeface="Khmer OS Siemreap" panose="02000500000000020004" pitchFamily="2" charset="0"/>
                <a:cs typeface="Khmer OS Siemreap" panose="02000500000000020004" pitchFamily="2" charset="0"/>
              </a:rPr>
              <a:t> </a:t>
            </a:r>
            <a:r>
              <a:rPr lang="en-US" sz="3200" dirty="0" err="1">
                <a:solidFill>
                  <a:srgbClr val="101010"/>
                </a:solidFill>
                <a:latin typeface="Khmer OS Siemreap" panose="02000500000000020004" pitchFamily="2" charset="0"/>
                <a:cs typeface="Khmer OS Siemreap" panose="02000500000000020004" pitchFamily="2" charset="0"/>
              </a:rPr>
              <a:t>និងរួមបញ្ចូលជាមួយប្រព័ន្ធផ្លាស់ប្តូរផ្សេងទៀតនៅក្នុងsoftware</a:t>
            </a:r>
            <a:r>
              <a:rPr lang="en-US" sz="3200" dirty="0">
                <a:solidFill>
                  <a:srgbClr val="101010"/>
                </a:solidFill>
                <a:latin typeface="Khmer OS Siemreap" panose="02000500000000020004" pitchFamily="2" charset="0"/>
                <a:cs typeface="Khmer OS Siemreap" panose="02000500000000020004" pitchFamily="2" charset="0"/>
              </a:rPr>
              <a:t> system environment។ The process of software </a:t>
            </a:r>
            <a:r>
              <a:rPr lang="en-US" sz="3200" dirty="0" err="1">
                <a:solidFill>
                  <a:srgbClr val="101010"/>
                </a:solidFill>
                <a:latin typeface="Khmer OS Siemreap" panose="02000500000000020004" pitchFamily="2" charset="0"/>
                <a:cs typeface="Khmer OS Siemreap" panose="02000500000000020004" pitchFamily="2" charset="0"/>
              </a:rPr>
              <a:t>evolutionកំពុងដំណើរការ</a:t>
            </a:r>
            <a:r>
              <a:rPr lang="en-US" sz="3200" dirty="0">
                <a:solidFill>
                  <a:srgbClr val="101010"/>
                </a:solidFill>
                <a:latin typeface="Khmer OS Siemreap" panose="02000500000000020004" pitchFamily="2" charset="0"/>
                <a:cs typeface="Khmer OS Siemreap" panose="02000500000000020004" pitchFamily="2" charset="0"/>
              </a:rPr>
              <a:t> </a:t>
            </a:r>
            <a:r>
              <a:rPr lang="en-US" sz="3200" dirty="0" err="1">
                <a:solidFill>
                  <a:srgbClr val="101010"/>
                </a:solidFill>
                <a:latin typeface="Khmer OS Siemreap" panose="02000500000000020004" pitchFamily="2" charset="0"/>
                <a:cs typeface="Khmer OS Siemreap" panose="02000500000000020004" pitchFamily="2" charset="0"/>
              </a:rPr>
              <a:t>ហើយទាមទារការវិនិយោគជាបន្តបន្ទាប់នៃពេលវេលា</a:t>
            </a:r>
            <a:r>
              <a:rPr lang="en-US" sz="3200" dirty="0">
                <a:solidFill>
                  <a:srgbClr val="101010"/>
                </a:solidFill>
                <a:latin typeface="Khmer OS Siemreap" panose="02000500000000020004" pitchFamily="2" charset="0"/>
                <a:cs typeface="Khmer OS Siemreap" panose="02000500000000020004" pitchFamily="2" charset="0"/>
              </a:rPr>
              <a:t> </a:t>
            </a:r>
            <a:r>
              <a:rPr lang="en-US" sz="3200" dirty="0" err="1">
                <a:solidFill>
                  <a:srgbClr val="101010"/>
                </a:solidFill>
                <a:latin typeface="Khmer OS Siemreap" panose="02000500000000020004" pitchFamily="2" charset="0"/>
                <a:cs typeface="Khmer OS Siemreap" panose="02000500000000020004" pitchFamily="2" charset="0"/>
              </a:rPr>
              <a:t>និងធនធាន</a:t>
            </a:r>
            <a:r>
              <a:rPr lang="en-US" sz="3200" dirty="0">
                <a:solidFill>
                  <a:srgbClr val="101010"/>
                </a:solidFill>
                <a:latin typeface="Khmer OS Siemreap" panose="02000500000000020004" pitchFamily="2" charset="0"/>
                <a:cs typeface="Khmer OS Siemreap" panose="02000500000000020004" pitchFamily="2" charset="0"/>
              </a:rPr>
              <a:t>។</a:t>
            </a:r>
          </a:p>
          <a:p>
            <a:pPr>
              <a:lnSpc>
                <a:spcPts val="6390"/>
              </a:lnSpc>
            </a:pPr>
            <a:endParaRPr lang="en-US" sz="3200" dirty="0">
              <a:solidFill>
                <a:srgbClr val="101010"/>
              </a:solidFill>
              <a:latin typeface="Khmer OS Siemreap" panose="02000500000000020004" pitchFamily="2" charset="0"/>
              <a:cs typeface="Khmer OS Siemreap" panose="02000500000000020004" pitchFamily="2" charset="0"/>
            </a:endParaRPr>
          </a:p>
        </p:txBody>
      </p:sp>
    </p:spTree>
    <p:extLst>
      <p:ext uri="{BB962C8B-B14F-4D97-AF65-F5344CB8AC3E}">
        <p14:creationId xmlns:p14="http://schemas.microsoft.com/office/powerpoint/2010/main" val="23377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06"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00125" y="2527670"/>
            <a:ext cx="1799183" cy="613411"/>
          </a:xfrm>
          <a:prstGeom prst="rect">
            <a:avLst/>
          </a:prstGeom>
        </p:spPr>
        <p:txBody>
          <a:bodyPr lIns="0" tIns="0" rIns="0" bIns="0" rtlCol="0" anchor="t">
            <a:spAutoFit/>
          </a:bodyPr>
          <a:lstStyle/>
          <a:p>
            <a:pPr algn="ctr">
              <a:lnSpc>
                <a:spcPts val="5039"/>
              </a:lnSpc>
              <a:spcBef>
                <a:spcPct val="0"/>
              </a:spcBef>
            </a:pPr>
            <a:r>
              <a:rPr lang="en-US" sz="3599" dirty="0">
                <a:solidFill>
                  <a:srgbClr val="000000"/>
                </a:solidFill>
                <a:latin typeface="Open Sans Extra Bold"/>
              </a:rPr>
              <a:t>DevOps</a:t>
            </a:r>
          </a:p>
        </p:txBody>
      </p:sp>
      <p:sp>
        <p:nvSpPr>
          <p:cNvPr id="6" name="TextBox 6"/>
          <p:cNvSpPr txBox="1"/>
          <p:nvPr/>
        </p:nvSpPr>
        <p:spPr>
          <a:xfrm>
            <a:off x="1028700" y="3232525"/>
            <a:ext cx="16902775" cy="5109091"/>
          </a:xfrm>
          <a:prstGeom prst="rect">
            <a:avLst/>
          </a:prstGeom>
        </p:spPr>
        <p:txBody>
          <a:bodyPr lIns="0" tIns="0" rIns="0" bIns="0" rtlCol="0" anchor="t">
            <a:spAutoFit/>
          </a:bodyPr>
          <a:lstStyle/>
          <a:p>
            <a:pPr>
              <a:lnSpc>
                <a:spcPct val="150000"/>
              </a:lnSpc>
            </a:pPr>
            <a:r>
              <a:rPr lang="en-US" sz="3200" b="0" i="0" dirty="0">
                <a:solidFill>
                  <a:srgbClr val="101010"/>
                </a:solidFill>
                <a:effectLst/>
                <a:latin typeface="Khmer OS Siemreap" panose="02000500000000020004" pitchFamily="2" charset="0"/>
                <a:cs typeface="Khmer OS Siemreap" panose="02000500000000020004" pitchFamily="2" charset="0"/>
              </a:rPr>
              <a:t>DevOps </a:t>
            </a:r>
            <a:r>
              <a:rPr lang="km-KH" sz="3200" b="0" i="0" dirty="0">
                <a:solidFill>
                  <a:srgbClr val="101010"/>
                </a:solidFill>
                <a:effectLst/>
                <a:latin typeface="Khmer OS Siemreap" panose="02000500000000020004" pitchFamily="2" charset="0"/>
                <a:cs typeface="Khmer OS Siemreap" panose="02000500000000020004" pitchFamily="2" charset="0"/>
              </a:rPr>
              <a:t>គឺជាសំណុំនៃការអនុវត្ត ឧបករណ៍ និងទស្សនវិជ្ជាវប្បធម៌ដែលធ្វើស្វ័យប្រវត្តិកម្ម និងរួមបញ្ចូលដំណើរការរវាងការអភិវឌ្ឍន៍កម្មវិធី និងក្រុម </a:t>
            </a:r>
            <a:r>
              <a:rPr lang="en-US" sz="3200" b="0" i="0" dirty="0">
                <a:solidFill>
                  <a:srgbClr val="101010"/>
                </a:solidFill>
                <a:effectLst/>
                <a:latin typeface="Khmer OS Siemreap" panose="02000500000000020004" pitchFamily="2" charset="0"/>
                <a:cs typeface="Khmer OS Siemreap" panose="02000500000000020004" pitchFamily="2" charset="0"/>
              </a:rPr>
              <a:t>IT </a:t>
            </a:r>
            <a:r>
              <a:rPr lang="km-KH" sz="3200" b="0" i="0" dirty="0">
                <a:solidFill>
                  <a:srgbClr val="101010"/>
                </a:solidFill>
                <a:effectLst/>
                <a:latin typeface="Khmer OS Siemreap" panose="02000500000000020004" pitchFamily="2" charset="0"/>
                <a:cs typeface="Khmer OS Siemreap" panose="02000500000000020004" pitchFamily="2" charset="0"/>
              </a:rPr>
              <a:t>។ វាសង្កត់ធ្ងន់លើការពង្រឹងក្រុម,ការទំនាក់ទំនង និងការសហការគ្នាជាក្រុម និងស្វ័យប្រវត្តិកម្មបច្ចេកវិទ្យា។ ចលនា </a:t>
            </a:r>
            <a:r>
              <a:rPr lang="en-US" sz="3200" b="0" i="0" dirty="0">
                <a:solidFill>
                  <a:srgbClr val="101010"/>
                </a:solidFill>
                <a:effectLst/>
                <a:latin typeface="Khmer OS Siemreap" panose="02000500000000020004" pitchFamily="2" charset="0"/>
                <a:cs typeface="Khmer OS Siemreap" panose="02000500000000020004" pitchFamily="2" charset="0"/>
              </a:rPr>
              <a:t>DevOps </a:t>
            </a:r>
            <a:r>
              <a:rPr lang="km-KH" sz="3200" b="0" i="0" dirty="0">
                <a:solidFill>
                  <a:srgbClr val="101010"/>
                </a:solidFill>
                <a:effectLst/>
                <a:latin typeface="Khmer OS Siemreap" panose="02000500000000020004" pitchFamily="2" charset="0"/>
                <a:cs typeface="Khmer OS Siemreap" panose="02000500000000020004" pitchFamily="2" charset="0"/>
              </a:rPr>
              <a:t>បានចាប់ផ្តើមនៅប្រហែលឆ្នាំ 2007 នៅពេលដែល</a:t>
            </a:r>
            <a:r>
              <a:rPr lang="en-US" sz="3200" b="0" i="0" dirty="0">
                <a:solidFill>
                  <a:srgbClr val="101010"/>
                </a:solidFill>
                <a:effectLst/>
                <a:latin typeface="Khmer OS Siemreap" panose="02000500000000020004" pitchFamily="2" charset="0"/>
                <a:cs typeface="Khmer OS Siemreap" panose="02000500000000020004" pitchFamily="2" charset="0"/>
              </a:rPr>
              <a:t>software development </a:t>
            </a:r>
            <a:r>
              <a:rPr lang="km-KH" sz="3200" b="0" i="0" dirty="0">
                <a:solidFill>
                  <a:srgbClr val="101010"/>
                </a:solidFill>
                <a:effectLst/>
                <a:latin typeface="Khmer OS Siemreap" panose="02000500000000020004" pitchFamily="2" charset="0"/>
                <a:cs typeface="Khmer OS Siemreap" panose="02000500000000020004" pitchFamily="2" charset="0"/>
              </a:rPr>
              <a:t>និងសហគមន៍ </a:t>
            </a:r>
            <a:r>
              <a:rPr lang="en-US" sz="3200" b="0" i="0" dirty="0">
                <a:solidFill>
                  <a:srgbClr val="101010"/>
                </a:solidFill>
                <a:effectLst/>
                <a:latin typeface="Khmer OS Siemreap" panose="02000500000000020004" pitchFamily="2" charset="0"/>
                <a:cs typeface="Khmer OS Siemreap" panose="02000500000000020004" pitchFamily="2" charset="0"/>
              </a:rPr>
              <a:t>IT operations </a:t>
            </a:r>
            <a:r>
              <a:rPr lang="km-KH" sz="3200" b="0" i="0" dirty="0">
                <a:solidFill>
                  <a:srgbClr val="101010"/>
                </a:solidFill>
                <a:effectLst/>
                <a:latin typeface="Khmer OS Siemreap" panose="02000500000000020004" pitchFamily="2" charset="0"/>
                <a:cs typeface="Khmer OS Siemreap" panose="02000500000000020004" pitchFamily="2" charset="0"/>
              </a:rPr>
              <a:t>បានលើកឡើងពីការព្រួយបារម្ភអំពី </a:t>
            </a:r>
            <a:r>
              <a:rPr lang="en-US" sz="3200" b="0" i="0" dirty="0">
                <a:solidFill>
                  <a:srgbClr val="101010"/>
                </a:solidFill>
                <a:effectLst/>
                <a:latin typeface="Khmer OS Siemreap" panose="02000500000000020004" pitchFamily="2" charset="0"/>
                <a:cs typeface="Khmer OS Siemreap" panose="02000500000000020004" pitchFamily="2" charset="0"/>
              </a:rPr>
              <a:t>traditional software development model </a:t>
            </a:r>
            <a:r>
              <a:rPr lang="km-KH" sz="3200" b="0" i="0" dirty="0">
                <a:solidFill>
                  <a:srgbClr val="101010"/>
                </a:solidFill>
                <a:effectLst/>
                <a:latin typeface="Khmer OS Siemreap" panose="02000500000000020004" pitchFamily="2" charset="0"/>
                <a:cs typeface="Khmer OS Siemreap" panose="02000500000000020004" pitchFamily="2" charset="0"/>
              </a:rPr>
              <a:t>ដែល</a:t>
            </a:r>
            <a:r>
              <a:rPr lang="en-US" sz="3200" b="0" i="0" dirty="0">
                <a:solidFill>
                  <a:srgbClr val="101010"/>
                </a:solidFill>
                <a:effectLst/>
                <a:latin typeface="Khmer OS Siemreap" panose="02000500000000020004" pitchFamily="2" charset="0"/>
                <a:cs typeface="Khmer OS Siemreap" panose="02000500000000020004" pitchFamily="2" charset="0"/>
              </a:rPr>
              <a:t>developers</a:t>
            </a:r>
            <a:r>
              <a:rPr lang="km-KH" sz="3200" b="0" i="0" dirty="0">
                <a:solidFill>
                  <a:srgbClr val="101010"/>
                </a:solidFill>
                <a:effectLst/>
                <a:latin typeface="Khmer OS Siemreap" panose="02000500000000020004" pitchFamily="2" charset="0"/>
                <a:cs typeface="Khmer OS Siemreap" panose="02000500000000020004" pitchFamily="2" charset="0"/>
              </a:rPr>
              <a:t>ដែលសរសេរកូដធ្វើការក្រៅពីប្រតិបត្តិការដែលបានដាក់ពង្រាយ និងគាំទ្រកូដ។ ពាក្យ </a:t>
            </a:r>
            <a:r>
              <a:rPr lang="en-US" sz="3200" b="0" i="0" dirty="0">
                <a:solidFill>
                  <a:srgbClr val="101010"/>
                </a:solidFill>
                <a:effectLst/>
                <a:latin typeface="Khmer OS Siemreap" panose="02000500000000020004" pitchFamily="2" charset="0"/>
                <a:cs typeface="Khmer OS Siemreap" panose="02000500000000020004" pitchFamily="2" charset="0"/>
              </a:rPr>
              <a:t>DevOps </a:t>
            </a:r>
            <a:r>
              <a:rPr lang="km-KH" sz="3200" b="0" i="0" dirty="0">
                <a:solidFill>
                  <a:srgbClr val="101010"/>
                </a:solidFill>
                <a:effectLst/>
                <a:latin typeface="Khmer OS Siemreap" panose="02000500000000020004" pitchFamily="2" charset="0"/>
                <a:cs typeface="Khmer OS Siemreap" panose="02000500000000020004" pitchFamily="2" charset="0"/>
              </a:rPr>
              <a:t>ដែលជាការរួមបញ្ចូលគ្នានៃពាក្យ</a:t>
            </a:r>
            <a:r>
              <a:rPr lang="en-US" sz="3200" b="0" i="0" dirty="0">
                <a:solidFill>
                  <a:srgbClr val="101010"/>
                </a:solidFill>
                <a:effectLst/>
                <a:latin typeface="Khmer OS Siemreap" panose="02000500000000020004" pitchFamily="2" charset="0"/>
                <a:cs typeface="Khmer OS Siemreap" panose="02000500000000020004" pitchFamily="2" charset="0"/>
              </a:rPr>
              <a:t>development and operations </a:t>
            </a:r>
            <a:r>
              <a:rPr lang="km-KH" sz="3200" b="0" i="0" dirty="0">
                <a:solidFill>
                  <a:srgbClr val="101010"/>
                </a:solidFill>
                <a:effectLst/>
                <a:latin typeface="Khmer OS Siemreap" panose="02000500000000020004" pitchFamily="2" charset="0"/>
                <a:cs typeface="Khmer OS Siemreap" panose="02000500000000020004" pitchFamily="2" charset="0"/>
              </a:rPr>
              <a:t>ឆ្លុះបញ្ចាំងពីដំណើរការនៃការបញ្ចូលវិញ្ញាសាទាំងនេះទៅជាដំណើរការបន្តតែមួយ។</a:t>
            </a:r>
            <a:endParaRPr lang="km-KH" sz="3200" dirty="0">
              <a:solidFill>
                <a:srgbClr val="101010"/>
              </a:solidFill>
              <a:effectLst/>
              <a:latin typeface="Khmer OS Siemreap" panose="02000500000000020004" pitchFamily="2" charset="0"/>
              <a:cs typeface="Khmer OS Siemreap" panose="02000500000000020004" pitchFamily="2" charset="0"/>
            </a:endParaRPr>
          </a:p>
        </p:txBody>
      </p:sp>
    </p:spTree>
    <p:extLst>
      <p:ext uri="{BB962C8B-B14F-4D97-AF65-F5344CB8AC3E}">
        <p14:creationId xmlns:p14="http://schemas.microsoft.com/office/powerpoint/2010/main" val="2328596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845AD933-DA80-5348-D48F-D17E72CD204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256BAE5-AC21-46C3-BC59-4F0A3DFD37CD}"/>
              </a:ext>
            </a:extLst>
          </p:cNvPr>
          <p:cNvSpPr/>
          <p:nvPr/>
        </p:nvSpPr>
        <p:spPr>
          <a:xfrm>
            <a:off x="2311804" y="2675784"/>
            <a:ext cx="13664392" cy="6649191"/>
          </a:xfrm>
          <a:custGeom>
            <a:avLst/>
            <a:gdLst/>
            <a:ahLst/>
            <a:cxnLst/>
            <a:rect l="l" t="t" r="r" b="b"/>
            <a:pathLst>
              <a:path w="13664392" h="6649191">
                <a:moveTo>
                  <a:pt x="0" y="0"/>
                </a:moveTo>
                <a:lnTo>
                  <a:pt x="13664392" y="0"/>
                </a:lnTo>
                <a:lnTo>
                  <a:pt x="13664392" y="6649191"/>
                </a:lnTo>
                <a:lnTo>
                  <a:pt x="0" y="6649191"/>
                </a:lnTo>
                <a:lnTo>
                  <a:pt x="0" y="0"/>
                </a:lnTo>
                <a:close/>
              </a:path>
            </a:pathLst>
          </a:custGeom>
          <a:blipFill>
            <a:blip r:embed="rId2"/>
            <a:stretch>
              <a:fillRect/>
            </a:stretch>
          </a:blipFill>
        </p:spPr>
      </p:sp>
      <p:sp>
        <p:nvSpPr>
          <p:cNvPr id="3" name="TextBox 3">
            <a:extLst>
              <a:ext uri="{FF2B5EF4-FFF2-40B4-BE49-F238E27FC236}">
                <a16:creationId xmlns:a16="http://schemas.microsoft.com/office/drawing/2014/main" id="{0266E4C2-8497-E3F3-E067-62D872ED953A}"/>
              </a:ext>
            </a:extLst>
          </p:cNvPr>
          <p:cNvSpPr txBox="1"/>
          <p:nvPr/>
        </p:nvSpPr>
        <p:spPr>
          <a:xfrm>
            <a:off x="6739310" y="1286817"/>
            <a:ext cx="4809381" cy="679451"/>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Open Sans Extra Bold"/>
              </a:rPr>
              <a:t>Process of DevOps</a:t>
            </a:r>
          </a:p>
        </p:txBody>
      </p:sp>
      <p:pic>
        <p:nvPicPr>
          <p:cNvPr id="5" name="Picture 4">
            <a:extLst>
              <a:ext uri="{FF2B5EF4-FFF2-40B4-BE49-F238E27FC236}">
                <a16:creationId xmlns:a16="http://schemas.microsoft.com/office/drawing/2014/main" id="{F4EE5888-AE08-A84F-922E-4352BF9DE85B}"/>
              </a:ext>
            </a:extLst>
          </p:cNvPr>
          <p:cNvPicPr>
            <a:picLocks noChangeAspect="1"/>
          </p:cNvPicPr>
          <p:nvPr/>
        </p:nvPicPr>
        <p:blipFill>
          <a:blip r:embed="rId3"/>
          <a:stretch>
            <a:fillRect/>
          </a:stretch>
        </p:blipFill>
        <p:spPr>
          <a:xfrm>
            <a:off x="2311804" y="2675784"/>
            <a:ext cx="13664391" cy="6649191"/>
          </a:xfrm>
          <a:prstGeom prst="rect">
            <a:avLst/>
          </a:prstGeom>
        </p:spPr>
      </p:pic>
    </p:spTree>
    <p:extLst>
      <p:ext uri="{BB962C8B-B14F-4D97-AF65-F5344CB8AC3E}">
        <p14:creationId xmlns:p14="http://schemas.microsoft.com/office/powerpoint/2010/main" val="29221179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1154</Words>
  <Application>Microsoft Office PowerPoint</Application>
  <PresentationFormat>Custom</PresentationFormat>
  <Paragraphs>102</Paragraphs>
  <Slides>33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Roboto</vt:lpstr>
      <vt:lpstr>Open Sans Extra Bold</vt:lpstr>
      <vt:lpstr>Arial</vt:lpstr>
      <vt:lpstr>Montserrat</vt:lpstr>
      <vt:lpstr>Khmer OS Siemreap</vt:lpstr>
      <vt:lpstr>Montserrat Bold</vt:lpstr>
      <vt:lpstr>Times New Roman</vt:lpstr>
      <vt:lpstr>Now Bold</vt:lpstr>
      <vt:lpstr>Sylfaen</vt:lpstr>
      <vt:lpstr>Calibri</vt:lpstr>
      <vt:lpstr>Khmer 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Content</vt:lpstr>
      <vt:lpstr>Introduction</vt:lpstr>
      <vt:lpstr>Description about history</vt:lpstr>
      <vt:lpstr>2. problem statement</vt:lpstr>
      <vt:lpstr>3. Objective</vt:lpstr>
      <vt:lpstr>Scope of work</vt:lpstr>
      <vt:lpstr>Tools</vt:lpstr>
      <vt:lpstr>Databases</vt:lpstr>
      <vt:lpstr>Login form</vt:lpstr>
      <vt:lpstr>Login Role</vt:lpstr>
      <vt:lpstr>User Form</vt:lpstr>
      <vt:lpstr>Employee form</vt:lpstr>
      <vt:lpstr>Customer  form</vt:lpstr>
      <vt:lpstr>Category form</vt:lpstr>
      <vt:lpstr>Product Admin form</vt:lpstr>
      <vt:lpstr>Product Seller form</vt:lpstr>
      <vt:lpstr>View Product  form</vt:lpstr>
      <vt:lpstr>Invoice  form</vt:lpstr>
      <vt:lpstr>Supplier  form</vt:lpstr>
      <vt:lpstr>Purchase order  form</vt:lpstr>
      <vt:lpstr>Report  form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Violet Professional Modern Technology Pitch Deck Presentation</dc:title>
  <dc:creator>kim leng</dc:creator>
  <cp:lastModifiedBy>kim leng</cp:lastModifiedBy>
  <cp:revision>15</cp:revision>
  <dcterms:created xsi:type="dcterms:W3CDTF">2006-08-16T00:00:00Z</dcterms:created>
  <dcterms:modified xsi:type="dcterms:W3CDTF">2024-02-07T12:04:07Z</dcterms:modified>
  <dc:identifier>DAF7UtgrpNU</dc:identifier>
</cp:coreProperties>
</file>